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comments/modernComment_101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7_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F_0.xml" ContentType="application/vnd.ms-powerpoint.comments+xml"/>
  <Override PartName="/ppt/comments/modernComment_110_0.xml" ContentType="application/vnd.ms-powerpoint.comments+xml"/>
  <Override PartName="/ppt/comments/modernComment_178_33D65A47.xml" ContentType="application/vnd.ms-powerpoint.comments+xml"/>
  <Override PartName="/ppt/comments/modernComment_116_0.xml" ContentType="application/vnd.ms-powerpoint.comments+xml"/>
  <Override PartName="/ppt/comments/modernComment_119_0.xml" ContentType="application/vnd.ms-powerpoint.comments+xml"/>
  <Override PartName="/ppt/comments/modernComment_11F_0.xml" ContentType="application/vnd.ms-powerpoint.comments+xml"/>
  <Override PartName="/ppt/comments/modernComment_120_0.xml" ContentType="application/vnd.ms-powerpoint.comments+xml"/>
  <Override PartName="/ppt/comments/modernComment_122_0.xml" ContentType="application/vnd.ms-powerpoint.comments+xml"/>
  <Override PartName="/ppt/comments/modernComment_12D_0.xml" ContentType="application/vnd.ms-powerpoint.comments+xml"/>
  <Override PartName="/ppt/comments/modernComment_12E_0.xml" ContentType="application/vnd.ms-powerpoint.comments+xml"/>
  <Override PartName="/ppt/comments/modernComment_12F_0.xml" ContentType="application/vnd.ms-powerpoint.comments+xml"/>
  <Override PartName="/ppt/comments/modernComment_13B_0.xml" ContentType="application/vnd.ms-powerpoint.comments+xml"/>
  <Override PartName="/ppt/comments/modernComment_14C_0.xml" ContentType="application/vnd.ms-powerpoint.comments+xml"/>
  <Override PartName="/ppt/comments/modernComment_154_0.xml" ContentType="application/vnd.ms-powerpoint.comments+xml"/>
  <Override PartName="/ppt/comments/modernComment_158_0.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72_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21"/>
  </p:notesMasterIdLst>
  <p:sldIdLst>
    <p:sldId id="256" r:id="rId5"/>
    <p:sldId id="257" r:id="rId6"/>
    <p:sldId id="258" r:id="rId7"/>
    <p:sldId id="259" r:id="rId8"/>
    <p:sldId id="260" r:id="rId9"/>
    <p:sldId id="261" r:id="rId10"/>
    <p:sldId id="262" r:id="rId11"/>
    <p:sldId id="263" r:id="rId12"/>
    <p:sldId id="264" r:id="rId13"/>
    <p:sldId id="270" r:id="rId14"/>
    <p:sldId id="375" r:id="rId15"/>
    <p:sldId id="374" r:id="rId16"/>
    <p:sldId id="373" r:id="rId17"/>
    <p:sldId id="372" r:id="rId18"/>
    <p:sldId id="371" r:id="rId19"/>
    <p:sldId id="271" r:id="rId20"/>
    <p:sldId id="272" r:id="rId21"/>
    <p:sldId id="273" r:id="rId22"/>
    <p:sldId id="274" r:id="rId23"/>
    <p:sldId id="275" r:id="rId24"/>
    <p:sldId id="276" r:id="rId25"/>
    <p:sldId id="277" r:id="rId26"/>
    <p:sldId id="376"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60" r:id="rId108"/>
    <p:sldId id="378" r:id="rId109"/>
    <p:sldId id="377" r:id="rId110"/>
    <p:sldId id="361" r:id="rId111"/>
    <p:sldId id="362" r:id="rId112"/>
    <p:sldId id="363" r:id="rId113"/>
    <p:sldId id="364" r:id="rId114"/>
    <p:sldId id="365" r:id="rId115"/>
    <p:sldId id="366" r:id="rId116"/>
    <p:sldId id="367" r:id="rId117"/>
    <p:sldId id="368" r:id="rId118"/>
    <p:sldId id="369" r:id="rId119"/>
    <p:sldId id="370" r:id="rId120"/>
  </p:sldIdLst>
  <p:sldSz cx="18288000" cy="10287000"/>
  <p:notesSz cx="6858000" cy="9144000"/>
  <p:embeddedFontLst>
    <p:embeddedFont>
      <p:font typeface="Arimo Bold" panose="020B0604020202020204" charset="0"/>
      <p:regular r:id="rId122"/>
    </p:embeddedFont>
    <p:embeddedFont>
      <p:font typeface="Calibri (MS)" panose="020B0604020202020204" charset="0"/>
      <p:regular r:id="rId123"/>
    </p:embeddedFont>
    <p:embeddedFont>
      <p:font typeface="Calibri (MS) Bold" panose="020B0604020202020204" charset="0"/>
      <p:regular r:id="rId124"/>
    </p:embeddedFont>
    <p:embeddedFont>
      <p:font typeface="Calibri (MS) Bold Italics" panose="020B0604020202020204" charset="0"/>
      <p:regular r:id="rId125"/>
    </p:embeddedFont>
    <p:embeddedFont>
      <p:font typeface="Calibri (MS) Italics" panose="020B0604020202020204" charset="0"/>
      <p:regular r:id="rId126"/>
    </p:embeddedFont>
    <p:embeddedFont>
      <p:font typeface="Canva Sans" panose="020B0604020202020204" charset="0"/>
      <p:regular r:id="rId127"/>
    </p:embeddedFont>
    <p:embeddedFont>
      <p:font typeface="Canva Sans Bold" panose="020B0604020202020204" charset="0"/>
      <p:regular r:id="rId128"/>
    </p:embeddedFont>
    <p:embeddedFont>
      <p:font typeface="Lexend Deca" panose="020B0604020202020204" charset="0"/>
      <p:regular r:id="rId129"/>
    </p:embeddedFont>
    <p:embeddedFont>
      <p:font typeface="Maven Pro" panose="020B0604020202020204" charset="0"/>
      <p:regular r:id="rId130"/>
    </p:embeddedFont>
    <p:embeddedFont>
      <p:font typeface="Montserrat Medium Italics" panose="020B0604020202020204" charset="0"/>
      <p:regular r:id="rId131"/>
    </p:embeddedFont>
    <p:embeddedFont>
      <p:font typeface="Outfit" panose="020B0604020202020204" charset="0"/>
      <p:regular r:id="rId132"/>
    </p:embeddedFont>
    <p:embeddedFont>
      <p:font typeface="Outfit Bold" panose="020B0604020202020204" charset="0"/>
      <p:regular r:id="rId1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97E51A-5BF5-83BE-2A6F-07533FE4F8B2}" name="David Sugarman" initials="DS" userId="S::davids@packt.com::147eb03a-6a4b-4b86-8143-1a0addc55414" providerId="AD"/>
  <p188:author id="{AE0A2D53-71AC-7EF2-5579-1B9492FEDABA}" name="Aleksander Molak" initials="AM" userId="c3d1e99c10cb7170" providerId="Windows Live"/>
  <p188:author id="{E7E3B696-FFB9-1FAA-18D5-E5E9EB11E51E}" name="Guest User" initials="GU" userId="S::urn:spo:tenantanon#93ae660e-4895-4413-a75e-c5a4de429c0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75A304-69D9-FC7B-3CE4-EDD5CD942558}" v="18" dt="2025-07-16T14:57:32.814"/>
    <p1510:client id="{73E9ACD6-B199-25AB-033F-4AB938084737}" v="98" dt="2025-07-17T08:02:13.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8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9.fntdata"/><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0.fntdata"/><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11.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Shetty" userId="S::anikets@packt.com::90789ce4-c18b-4e9d-8636-641fda8bffaa" providerId="AD" clId="Web-{73E9ACD6-B199-25AB-033F-4AB938084737}"/>
    <pc:docChg chg="modSld">
      <pc:chgData name="Aniket Shetty" userId="S::anikets@packt.com::90789ce4-c18b-4e9d-8636-641fda8bffaa" providerId="AD" clId="Web-{73E9ACD6-B199-25AB-033F-4AB938084737}" dt="2025-07-17T08:02:13.573" v="30" actId="20577"/>
      <pc:docMkLst>
        <pc:docMk/>
      </pc:docMkLst>
      <pc:sldChg chg="modSp">
        <pc:chgData name="Aniket Shetty" userId="S::anikets@packt.com::90789ce4-c18b-4e9d-8636-641fda8bffaa" providerId="AD" clId="Web-{73E9ACD6-B199-25AB-033F-4AB938084737}" dt="2025-07-17T08:00:30.788" v="2" actId="20577"/>
        <pc:sldMkLst>
          <pc:docMk/>
          <pc:sldMk cId="0" sldId="346"/>
        </pc:sldMkLst>
        <pc:spChg chg="mod">
          <ac:chgData name="Aniket Shetty" userId="S::anikets@packt.com::90789ce4-c18b-4e9d-8636-641fda8bffaa" providerId="AD" clId="Web-{73E9ACD6-B199-25AB-033F-4AB938084737}" dt="2025-07-17T08:00:30.788" v="2" actId="20577"/>
          <ac:spMkLst>
            <pc:docMk/>
            <pc:sldMk cId="0" sldId="346"/>
            <ac:spMk id="9" creationId="{00000000-0000-0000-0000-000000000000}"/>
          </ac:spMkLst>
        </pc:spChg>
      </pc:sldChg>
      <pc:sldChg chg="modSp">
        <pc:chgData name="Aniket Shetty" userId="S::anikets@packt.com::90789ce4-c18b-4e9d-8636-641fda8bffaa" providerId="AD" clId="Web-{73E9ACD6-B199-25AB-033F-4AB938084737}" dt="2025-07-17T08:00:31.445" v="6" actId="20577"/>
        <pc:sldMkLst>
          <pc:docMk/>
          <pc:sldMk cId="0" sldId="348"/>
        </pc:sldMkLst>
        <pc:spChg chg="mod">
          <ac:chgData name="Aniket Shetty" userId="S::anikets@packt.com::90789ce4-c18b-4e9d-8636-641fda8bffaa" providerId="AD" clId="Web-{73E9ACD6-B199-25AB-033F-4AB938084737}" dt="2025-07-17T08:00:31.445" v="6" actId="20577"/>
          <ac:spMkLst>
            <pc:docMk/>
            <pc:sldMk cId="0" sldId="348"/>
            <ac:spMk id="9" creationId="{00000000-0000-0000-0000-000000000000}"/>
          </ac:spMkLst>
        </pc:spChg>
      </pc:sldChg>
      <pc:sldChg chg="modSp">
        <pc:chgData name="Aniket Shetty" userId="S::anikets@packt.com::90789ce4-c18b-4e9d-8636-641fda8bffaa" providerId="AD" clId="Web-{73E9ACD6-B199-25AB-033F-4AB938084737}" dt="2025-07-17T08:00:42.695" v="8" actId="20577"/>
        <pc:sldMkLst>
          <pc:docMk/>
          <pc:sldMk cId="0" sldId="349"/>
        </pc:sldMkLst>
        <pc:spChg chg="mod">
          <ac:chgData name="Aniket Shetty" userId="S::anikets@packt.com::90789ce4-c18b-4e9d-8636-641fda8bffaa" providerId="AD" clId="Web-{73E9ACD6-B199-25AB-033F-4AB938084737}" dt="2025-07-17T08:00:42.695" v="8" actId="20577"/>
          <ac:spMkLst>
            <pc:docMk/>
            <pc:sldMk cId="0" sldId="349"/>
            <ac:spMk id="9" creationId="{00000000-0000-0000-0000-000000000000}"/>
          </ac:spMkLst>
        </pc:spChg>
      </pc:sldChg>
      <pc:sldChg chg="modSp">
        <pc:chgData name="Aniket Shetty" userId="S::anikets@packt.com::90789ce4-c18b-4e9d-8636-641fda8bffaa" providerId="AD" clId="Web-{73E9ACD6-B199-25AB-033F-4AB938084737}" dt="2025-07-17T08:00:47.711" v="9" actId="20577"/>
        <pc:sldMkLst>
          <pc:docMk/>
          <pc:sldMk cId="0" sldId="350"/>
        </pc:sldMkLst>
        <pc:spChg chg="mod">
          <ac:chgData name="Aniket Shetty" userId="S::anikets@packt.com::90789ce4-c18b-4e9d-8636-641fda8bffaa" providerId="AD" clId="Web-{73E9ACD6-B199-25AB-033F-4AB938084737}" dt="2025-07-17T08:00:47.711" v="9" actId="20577"/>
          <ac:spMkLst>
            <pc:docMk/>
            <pc:sldMk cId="0" sldId="350"/>
            <ac:spMk id="9" creationId="{00000000-0000-0000-0000-000000000000}"/>
          </ac:spMkLst>
        </pc:spChg>
      </pc:sldChg>
      <pc:sldChg chg="modSp">
        <pc:chgData name="Aniket Shetty" userId="S::anikets@packt.com::90789ce4-c18b-4e9d-8636-641fda8bffaa" providerId="AD" clId="Web-{73E9ACD6-B199-25AB-033F-4AB938084737}" dt="2025-07-17T08:00:52.539" v="10" actId="20577"/>
        <pc:sldMkLst>
          <pc:docMk/>
          <pc:sldMk cId="0" sldId="351"/>
        </pc:sldMkLst>
        <pc:spChg chg="mod">
          <ac:chgData name="Aniket Shetty" userId="S::anikets@packt.com::90789ce4-c18b-4e9d-8636-641fda8bffaa" providerId="AD" clId="Web-{73E9ACD6-B199-25AB-033F-4AB938084737}" dt="2025-07-17T08:00:52.539" v="10" actId="20577"/>
          <ac:spMkLst>
            <pc:docMk/>
            <pc:sldMk cId="0" sldId="351"/>
            <ac:spMk id="9" creationId="{00000000-0000-0000-0000-000000000000}"/>
          </ac:spMkLst>
        </pc:spChg>
      </pc:sldChg>
      <pc:sldChg chg="modSp">
        <pc:chgData name="Aniket Shetty" userId="S::anikets@packt.com::90789ce4-c18b-4e9d-8636-641fda8bffaa" providerId="AD" clId="Web-{73E9ACD6-B199-25AB-033F-4AB938084737}" dt="2025-07-17T08:00:58.227" v="11" actId="20577"/>
        <pc:sldMkLst>
          <pc:docMk/>
          <pc:sldMk cId="0" sldId="353"/>
        </pc:sldMkLst>
        <pc:spChg chg="mod">
          <ac:chgData name="Aniket Shetty" userId="S::anikets@packt.com::90789ce4-c18b-4e9d-8636-641fda8bffaa" providerId="AD" clId="Web-{73E9ACD6-B199-25AB-033F-4AB938084737}" dt="2025-07-17T08:00:58.227" v="11" actId="20577"/>
          <ac:spMkLst>
            <pc:docMk/>
            <pc:sldMk cId="0" sldId="353"/>
            <ac:spMk id="9" creationId="{00000000-0000-0000-0000-000000000000}"/>
          </ac:spMkLst>
        </pc:spChg>
      </pc:sldChg>
      <pc:sldChg chg="modSp">
        <pc:chgData name="Aniket Shetty" userId="S::anikets@packt.com::90789ce4-c18b-4e9d-8636-641fda8bffaa" providerId="AD" clId="Web-{73E9ACD6-B199-25AB-033F-4AB938084737}" dt="2025-07-17T08:01:02.336" v="13" actId="20577"/>
        <pc:sldMkLst>
          <pc:docMk/>
          <pc:sldMk cId="0" sldId="354"/>
        </pc:sldMkLst>
        <pc:spChg chg="mod">
          <ac:chgData name="Aniket Shetty" userId="S::anikets@packt.com::90789ce4-c18b-4e9d-8636-641fda8bffaa" providerId="AD" clId="Web-{73E9ACD6-B199-25AB-033F-4AB938084737}" dt="2025-07-17T08:01:02.336" v="13" actId="20577"/>
          <ac:spMkLst>
            <pc:docMk/>
            <pc:sldMk cId="0" sldId="354"/>
            <ac:spMk id="9" creationId="{00000000-0000-0000-0000-000000000000}"/>
          </ac:spMkLst>
        </pc:spChg>
      </pc:sldChg>
      <pc:sldChg chg="modSp">
        <pc:chgData name="Aniket Shetty" userId="S::anikets@packt.com::90789ce4-c18b-4e9d-8636-641fda8bffaa" providerId="AD" clId="Web-{73E9ACD6-B199-25AB-033F-4AB938084737}" dt="2025-07-17T08:01:19.462" v="15" actId="20577"/>
        <pc:sldMkLst>
          <pc:docMk/>
          <pc:sldMk cId="0" sldId="355"/>
        </pc:sldMkLst>
        <pc:spChg chg="mod">
          <ac:chgData name="Aniket Shetty" userId="S::anikets@packt.com::90789ce4-c18b-4e9d-8636-641fda8bffaa" providerId="AD" clId="Web-{73E9ACD6-B199-25AB-033F-4AB938084737}" dt="2025-07-17T08:01:19.462" v="15" actId="20577"/>
          <ac:spMkLst>
            <pc:docMk/>
            <pc:sldMk cId="0" sldId="355"/>
            <ac:spMk id="9" creationId="{00000000-0000-0000-0000-000000000000}"/>
          </ac:spMkLst>
        </pc:spChg>
      </pc:sldChg>
      <pc:sldChg chg="modSp">
        <pc:chgData name="Aniket Shetty" userId="S::anikets@packt.com::90789ce4-c18b-4e9d-8636-641fda8bffaa" providerId="AD" clId="Web-{73E9ACD6-B199-25AB-033F-4AB938084737}" dt="2025-07-17T08:01:19.571" v="16" actId="20577"/>
        <pc:sldMkLst>
          <pc:docMk/>
          <pc:sldMk cId="0" sldId="356"/>
        </pc:sldMkLst>
        <pc:spChg chg="mod">
          <ac:chgData name="Aniket Shetty" userId="S::anikets@packt.com::90789ce4-c18b-4e9d-8636-641fda8bffaa" providerId="AD" clId="Web-{73E9ACD6-B199-25AB-033F-4AB938084737}" dt="2025-07-17T08:01:19.571" v="16" actId="20577"/>
          <ac:spMkLst>
            <pc:docMk/>
            <pc:sldMk cId="0" sldId="356"/>
            <ac:spMk id="9" creationId="{00000000-0000-0000-0000-000000000000}"/>
          </ac:spMkLst>
        </pc:spChg>
      </pc:sldChg>
      <pc:sldChg chg="modSp">
        <pc:chgData name="Aniket Shetty" userId="S::anikets@packt.com::90789ce4-c18b-4e9d-8636-641fda8bffaa" providerId="AD" clId="Web-{73E9ACD6-B199-25AB-033F-4AB938084737}" dt="2025-07-17T08:01:23.634" v="18" actId="20577"/>
        <pc:sldMkLst>
          <pc:docMk/>
          <pc:sldMk cId="0" sldId="357"/>
        </pc:sldMkLst>
        <pc:spChg chg="mod">
          <ac:chgData name="Aniket Shetty" userId="S::anikets@packt.com::90789ce4-c18b-4e9d-8636-641fda8bffaa" providerId="AD" clId="Web-{73E9ACD6-B199-25AB-033F-4AB938084737}" dt="2025-07-17T08:01:23.634" v="18" actId="20577"/>
          <ac:spMkLst>
            <pc:docMk/>
            <pc:sldMk cId="0" sldId="357"/>
            <ac:spMk id="9" creationId="{00000000-0000-0000-0000-000000000000}"/>
          </ac:spMkLst>
        </pc:spChg>
      </pc:sldChg>
      <pc:sldChg chg="modSp">
        <pc:chgData name="Aniket Shetty" userId="S::anikets@packt.com::90789ce4-c18b-4e9d-8636-641fda8bffaa" providerId="AD" clId="Web-{73E9ACD6-B199-25AB-033F-4AB938084737}" dt="2025-07-17T08:01:28.900" v="19" actId="20577"/>
        <pc:sldMkLst>
          <pc:docMk/>
          <pc:sldMk cId="0" sldId="360"/>
        </pc:sldMkLst>
        <pc:spChg chg="mod">
          <ac:chgData name="Aniket Shetty" userId="S::anikets@packt.com::90789ce4-c18b-4e9d-8636-641fda8bffaa" providerId="AD" clId="Web-{73E9ACD6-B199-25AB-033F-4AB938084737}" dt="2025-07-17T08:01:28.900" v="19" actId="20577"/>
          <ac:spMkLst>
            <pc:docMk/>
            <pc:sldMk cId="0" sldId="360"/>
            <ac:spMk id="9" creationId="{00000000-0000-0000-0000-000000000000}"/>
          </ac:spMkLst>
        </pc:spChg>
      </pc:sldChg>
      <pc:sldChg chg="modSp">
        <pc:chgData name="Aniket Shetty" userId="S::anikets@packt.com::90789ce4-c18b-4e9d-8636-641fda8bffaa" providerId="AD" clId="Web-{73E9ACD6-B199-25AB-033F-4AB938084737}" dt="2025-07-17T08:01:49.979" v="22" actId="20577"/>
        <pc:sldMkLst>
          <pc:docMk/>
          <pc:sldMk cId="0" sldId="361"/>
        </pc:sldMkLst>
        <pc:spChg chg="mod">
          <ac:chgData name="Aniket Shetty" userId="S::anikets@packt.com::90789ce4-c18b-4e9d-8636-641fda8bffaa" providerId="AD" clId="Web-{73E9ACD6-B199-25AB-033F-4AB938084737}" dt="2025-07-17T08:01:49.979" v="22" actId="20577"/>
          <ac:spMkLst>
            <pc:docMk/>
            <pc:sldMk cId="0" sldId="361"/>
            <ac:spMk id="16" creationId="{00000000-0000-0000-0000-000000000000}"/>
          </ac:spMkLst>
        </pc:spChg>
      </pc:sldChg>
      <pc:sldChg chg="modSp">
        <pc:chgData name="Aniket Shetty" userId="S::anikets@packt.com::90789ce4-c18b-4e9d-8636-641fda8bffaa" providerId="AD" clId="Web-{73E9ACD6-B199-25AB-033F-4AB938084737}" dt="2025-07-17T08:01:50.151" v="23" actId="20577"/>
        <pc:sldMkLst>
          <pc:docMk/>
          <pc:sldMk cId="0" sldId="362"/>
        </pc:sldMkLst>
        <pc:spChg chg="mod">
          <ac:chgData name="Aniket Shetty" userId="S::anikets@packt.com::90789ce4-c18b-4e9d-8636-641fda8bffaa" providerId="AD" clId="Web-{73E9ACD6-B199-25AB-033F-4AB938084737}" dt="2025-07-17T08:01:50.151" v="23" actId="20577"/>
          <ac:spMkLst>
            <pc:docMk/>
            <pc:sldMk cId="0" sldId="362"/>
            <ac:spMk id="16" creationId="{00000000-0000-0000-0000-000000000000}"/>
          </ac:spMkLst>
        </pc:spChg>
      </pc:sldChg>
      <pc:sldChg chg="modSp">
        <pc:chgData name="Aniket Shetty" userId="S::anikets@packt.com::90789ce4-c18b-4e9d-8636-641fda8bffaa" providerId="AD" clId="Web-{73E9ACD6-B199-25AB-033F-4AB938084737}" dt="2025-07-17T08:01:51.166" v="25" actId="20577"/>
        <pc:sldMkLst>
          <pc:docMk/>
          <pc:sldMk cId="0" sldId="364"/>
        </pc:sldMkLst>
        <pc:spChg chg="mod">
          <ac:chgData name="Aniket Shetty" userId="S::anikets@packt.com::90789ce4-c18b-4e9d-8636-641fda8bffaa" providerId="AD" clId="Web-{73E9ACD6-B199-25AB-033F-4AB938084737}" dt="2025-07-17T08:01:51.166" v="25" actId="20577"/>
          <ac:spMkLst>
            <pc:docMk/>
            <pc:sldMk cId="0" sldId="364"/>
            <ac:spMk id="9" creationId="{00000000-0000-0000-0000-000000000000}"/>
          </ac:spMkLst>
        </pc:spChg>
      </pc:sldChg>
      <pc:sldChg chg="modSp">
        <pc:chgData name="Aniket Shetty" userId="S::anikets@packt.com::90789ce4-c18b-4e9d-8636-641fda8bffaa" providerId="AD" clId="Web-{73E9ACD6-B199-25AB-033F-4AB938084737}" dt="2025-07-17T08:01:58.917" v="26" actId="20577"/>
        <pc:sldMkLst>
          <pc:docMk/>
          <pc:sldMk cId="0" sldId="366"/>
        </pc:sldMkLst>
        <pc:spChg chg="mod">
          <ac:chgData name="Aniket Shetty" userId="S::anikets@packt.com::90789ce4-c18b-4e9d-8636-641fda8bffaa" providerId="AD" clId="Web-{73E9ACD6-B199-25AB-033F-4AB938084737}" dt="2025-07-17T08:01:58.917" v="26" actId="20577"/>
          <ac:spMkLst>
            <pc:docMk/>
            <pc:sldMk cId="0" sldId="366"/>
            <ac:spMk id="8" creationId="{00000000-0000-0000-0000-000000000000}"/>
          </ac:spMkLst>
        </pc:spChg>
      </pc:sldChg>
      <pc:sldChg chg="modSp">
        <pc:chgData name="Aniket Shetty" userId="S::anikets@packt.com::90789ce4-c18b-4e9d-8636-641fda8bffaa" providerId="AD" clId="Web-{73E9ACD6-B199-25AB-033F-4AB938084737}" dt="2025-07-17T08:02:02.495" v="28" actId="20577"/>
        <pc:sldMkLst>
          <pc:docMk/>
          <pc:sldMk cId="0" sldId="367"/>
        </pc:sldMkLst>
        <pc:spChg chg="mod">
          <ac:chgData name="Aniket Shetty" userId="S::anikets@packt.com::90789ce4-c18b-4e9d-8636-641fda8bffaa" providerId="AD" clId="Web-{73E9ACD6-B199-25AB-033F-4AB938084737}" dt="2025-07-17T08:02:02.495" v="28" actId="20577"/>
          <ac:spMkLst>
            <pc:docMk/>
            <pc:sldMk cId="0" sldId="367"/>
            <ac:spMk id="8" creationId="{00000000-0000-0000-0000-000000000000}"/>
          </ac:spMkLst>
        </pc:spChg>
      </pc:sldChg>
      <pc:sldChg chg="modSp">
        <pc:chgData name="Aniket Shetty" userId="S::anikets@packt.com::90789ce4-c18b-4e9d-8636-641fda8bffaa" providerId="AD" clId="Web-{73E9ACD6-B199-25AB-033F-4AB938084737}" dt="2025-07-17T08:02:13.573" v="30" actId="20577"/>
        <pc:sldMkLst>
          <pc:docMk/>
          <pc:sldMk cId="0" sldId="368"/>
        </pc:sldMkLst>
        <pc:spChg chg="mod">
          <ac:chgData name="Aniket Shetty" userId="S::anikets@packt.com::90789ce4-c18b-4e9d-8636-641fda8bffaa" providerId="AD" clId="Web-{73E9ACD6-B199-25AB-033F-4AB938084737}" dt="2025-07-17T08:02:13.573" v="30" actId="20577"/>
          <ac:spMkLst>
            <pc:docMk/>
            <pc:sldMk cId="0" sldId="368"/>
            <ac:spMk id="8" creationId="{00000000-0000-0000-0000-000000000000}"/>
          </ac:spMkLst>
        </pc:spChg>
      </pc:sldChg>
      <pc:sldChg chg="modSp">
        <pc:chgData name="Aniket Shetty" userId="S::anikets@packt.com::90789ce4-c18b-4e9d-8636-641fda8bffaa" providerId="AD" clId="Web-{73E9ACD6-B199-25AB-033F-4AB938084737}" dt="2025-07-17T08:01:49.744" v="21" actId="20577"/>
        <pc:sldMkLst>
          <pc:docMk/>
          <pc:sldMk cId="2965184628" sldId="377"/>
        </pc:sldMkLst>
        <pc:spChg chg="mod">
          <ac:chgData name="Aniket Shetty" userId="S::anikets@packt.com::90789ce4-c18b-4e9d-8636-641fda8bffaa" providerId="AD" clId="Web-{73E9ACD6-B199-25AB-033F-4AB938084737}" dt="2025-07-17T08:01:49.744" v="21" actId="20577"/>
          <ac:spMkLst>
            <pc:docMk/>
            <pc:sldMk cId="2965184628" sldId="377"/>
            <ac:spMk id="9" creationId="{10B68D72-9A2A-C62B-C068-F18B8B34D283}"/>
          </ac:spMkLst>
        </pc:spChg>
      </pc:sldChg>
      <pc:sldChg chg="modSp">
        <pc:chgData name="Aniket Shetty" userId="S::anikets@packt.com::90789ce4-c18b-4e9d-8636-641fda8bffaa" providerId="AD" clId="Web-{73E9ACD6-B199-25AB-033F-4AB938084737}" dt="2025-07-17T08:01:32.713" v="20" actId="20577"/>
        <pc:sldMkLst>
          <pc:docMk/>
          <pc:sldMk cId="3646096413" sldId="378"/>
        </pc:sldMkLst>
        <pc:spChg chg="mod">
          <ac:chgData name="Aniket Shetty" userId="S::anikets@packt.com::90789ce4-c18b-4e9d-8636-641fda8bffaa" providerId="AD" clId="Web-{73E9ACD6-B199-25AB-033F-4AB938084737}" dt="2025-07-17T08:01:32.713" v="20" actId="20577"/>
          <ac:spMkLst>
            <pc:docMk/>
            <pc:sldMk cId="3646096413" sldId="378"/>
            <ac:spMk id="9" creationId="{308AC762-686D-E17F-2846-9273A66F73D4}"/>
          </ac:spMkLst>
        </pc:spChg>
      </pc:sldChg>
    </pc:docChg>
  </pc:docChgLst>
  <pc:docChgLst>
    <pc:chgData name="David Sugarman" userId="147eb03a-6a4b-4b86-8143-1a0addc55414" providerId="ADAL" clId="{280F7D49-EA6F-4A8D-B4D1-3C8CF92DECCE}"/>
    <pc:docChg chg="undo custSel modSld">
      <pc:chgData name="David Sugarman" userId="147eb03a-6a4b-4b86-8143-1a0addc55414" providerId="ADAL" clId="{280F7D49-EA6F-4A8D-B4D1-3C8CF92DECCE}" dt="2025-07-14T10:39:37.721" v="28" actId="20577"/>
      <pc:docMkLst>
        <pc:docMk/>
      </pc:docMkLst>
      <pc:sldChg chg="modSp mod">
        <pc:chgData name="David Sugarman" userId="147eb03a-6a4b-4b86-8143-1a0addc55414" providerId="ADAL" clId="{280F7D49-EA6F-4A8D-B4D1-3C8CF92DECCE}" dt="2025-07-14T09:56:28.039" v="0" actId="1076"/>
        <pc:sldMkLst>
          <pc:docMk/>
          <pc:sldMk cId="0" sldId="281"/>
        </pc:sldMkLst>
        <pc:spChg chg="mod">
          <ac:chgData name="David Sugarman" userId="147eb03a-6a4b-4b86-8143-1a0addc55414" providerId="ADAL" clId="{280F7D49-EA6F-4A8D-B4D1-3C8CF92DECCE}" dt="2025-07-14T09:56:28.039" v="0" actId="1076"/>
          <ac:spMkLst>
            <pc:docMk/>
            <pc:sldMk cId="0" sldId="281"/>
            <ac:spMk id="4" creationId="{00000000-0000-0000-0000-000000000000}"/>
          </ac:spMkLst>
        </pc:spChg>
      </pc:sldChg>
      <pc:sldChg chg="modSp mod">
        <pc:chgData name="David Sugarman" userId="147eb03a-6a4b-4b86-8143-1a0addc55414" providerId="ADAL" clId="{280F7D49-EA6F-4A8D-B4D1-3C8CF92DECCE}" dt="2025-07-14T09:56:32.247" v="1" actId="1076"/>
        <pc:sldMkLst>
          <pc:docMk/>
          <pc:sldMk cId="0" sldId="282"/>
        </pc:sldMkLst>
      </pc:sldChg>
      <pc:sldChg chg="modSp mod">
        <pc:chgData name="David Sugarman" userId="147eb03a-6a4b-4b86-8143-1a0addc55414" providerId="ADAL" clId="{280F7D49-EA6F-4A8D-B4D1-3C8CF92DECCE}" dt="2025-07-14T09:56:39.698" v="4" actId="1076"/>
        <pc:sldMkLst>
          <pc:docMk/>
          <pc:sldMk cId="0" sldId="283"/>
        </pc:sldMkLst>
      </pc:sldChg>
      <pc:sldChg chg="modSp mod">
        <pc:chgData name="David Sugarman" userId="147eb03a-6a4b-4b86-8143-1a0addc55414" providerId="ADAL" clId="{280F7D49-EA6F-4A8D-B4D1-3C8CF92DECCE}" dt="2025-07-14T09:56:46.939" v="5" actId="1076"/>
        <pc:sldMkLst>
          <pc:docMk/>
          <pc:sldMk cId="0" sldId="284"/>
        </pc:sldMkLst>
      </pc:sldChg>
      <pc:sldChg chg="modSp mod">
        <pc:chgData name="David Sugarman" userId="147eb03a-6a4b-4b86-8143-1a0addc55414" providerId="ADAL" clId="{280F7D49-EA6F-4A8D-B4D1-3C8CF92DECCE}" dt="2025-07-14T09:57:06.035" v="8" actId="1076"/>
        <pc:sldMkLst>
          <pc:docMk/>
          <pc:sldMk cId="0" sldId="285"/>
        </pc:sldMkLst>
        <pc:spChg chg="mod">
          <ac:chgData name="David Sugarman" userId="147eb03a-6a4b-4b86-8143-1a0addc55414" providerId="ADAL" clId="{280F7D49-EA6F-4A8D-B4D1-3C8CF92DECCE}" dt="2025-07-14T09:57:06.035" v="8" actId="1076"/>
          <ac:spMkLst>
            <pc:docMk/>
            <pc:sldMk cId="0" sldId="285"/>
            <ac:spMk id="5" creationId="{00000000-0000-0000-0000-000000000000}"/>
          </ac:spMkLst>
        </pc:spChg>
      </pc:sldChg>
      <pc:sldChg chg="modSp mod">
        <pc:chgData name="David Sugarman" userId="147eb03a-6a4b-4b86-8143-1a0addc55414" providerId="ADAL" clId="{280F7D49-EA6F-4A8D-B4D1-3C8CF92DECCE}" dt="2025-07-14T09:57:20.002" v="10" actId="1076"/>
        <pc:sldMkLst>
          <pc:docMk/>
          <pc:sldMk cId="0" sldId="286"/>
        </pc:sldMkLst>
      </pc:sldChg>
      <pc:sldChg chg="modSp mod">
        <pc:chgData name="David Sugarman" userId="147eb03a-6a4b-4b86-8143-1a0addc55414" providerId="ADAL" clId="{280F7D49-EA6F-4A8D-B4D1-3C8CF92DECCE}" dt="2025-07-14T10:34:07.296" v="21" actId="113"/>
        <pc:sldMkLst>
          <pc:docMk/>
          <pc:sldMk cId="0" sldId="318"/>
        </pc:sldMkLst>
        <pc:spChg chg="mod">
          <ac:chgData name="David Sugarman" userId="147eb03a-6a4b-4b86-8143-1a0addc55414" providerId="ADAL" clId="{280F7D49-EA6F-4A8D-B4D1-3C8CF92DECCE}" dt="2025-07-14T10:34:07.296" v="21" actId="113"/>
          <ac:spMkLst>
            <pc:docMk/>
            <pc:sldMk cId="0" sldId="318"/>
            <ac:spMk id="3" creationId="{00000000-0000-0000-0000-000000000000}"/>
          </ac:spMkLst>
        </pc:spChg>
      </pc:sldChg>
      <pc:sldChg chg="modSp mod">
        <pc:chgData name="David Sugarman" userId="147eb03a-6a4b-4b86-8143-1a0addc55414" providerId="ADAL" clId="{280F7D49-EA6F-4A8D-B4D1-3C8CF92DECCE}" dt="2025-07-14T10:34:11.319" v="22" actId="20577"/>
        <pc:sldMkLst>
          <pc:docMk/>
          <pc:sldMk cId="0" sldId="319"/>
        </pc:sldMkLst>
        <pc:spChg chg="mod">
          <ac:chgData name="David Sugarman" userId="147eb03a-6a4b-4b86-8143-1a0addc55414" providerId="ADAL" clId="{280F7D49-EA6F-4A8D-B4D1-3C8CF92DECCE}" dt="2025-07-14T10:34:11.319" v="22" actId="20577"/>
          <ac:spMkLst>
            <pc:docMk/>
            <pc:sldMk cId="0" sldId="319"/>
            <ac:spMk id="4" creationId="{00000000-0000-0000-0000-000000000000}"/>
          </ac:spMkLst>
        </pc:spChg>
      </pc:sldChg>
      <pc:sldChg chg="modSp mod">
        <pc:chgData name="David Sugarman" userId="147eb03a-6a4b-4b86-8143-1a0addc55414" providerId="ADAL" clId="{280F7D49-EA6F-4A8D-B4D1-3C8CF92DECCE}" dt="2025-07-14T10:34:14.558" v="23" actId="20577"/>
        <pc:sldMkLst>
          <pc:docMk/>
          <pc:sldMk cId="0" sldId="320"/>
        </pc:sldMkLst>
        <pc:spChg chg="mod">
          <ac:chgData name="David Sugarman" userId="147eb03a-6a4b-4b86-8143-1a0addc55414" providerId="ADAL" clId="{280F7D49-EA6F-4A8D-B4D1-3C8CF92DECCE}" dt="2025-07-14T10:34:14.558" v="23" actId="20577"/>
          <ac:spMkLst>
            <pc:docMk/>
            <pc:sldMk cId="0" sldId="320"/>
            <ac:spMk id="5" creationId="{00000000-0000-0000-0000-000000000000}"/>
          </ac:spMkLst>
        </pc:spChg>
      </pc:sldChg>
      <pc:sldChg chg="modSp mod">
        <pc:chgData name="David Sugarman" userId="147eb03a-6a4b-4b86-8143-1a0addc55414" providerId="ADAL" clId="{280F7D49-EA6F-4A8D-B4D1-3C8CF92DECCE}" dt="2025-07-14T10:34:16.808" v="24" actId="20577"/>
        <pc:sldMkLst>
          <pc:docMk/>
          <pc:sldMk cId="0" sldId="321"/>
        </pc:sldMkLst>
        <pc:spChg chg="mod">
          <ac:chgData name="David Sugarman" userId="147eb03a-6a4b-4b86-8143-1a0addc55414" providerId="ADAL" clId="{280F7D49-EA6F-4A8D-B4D1-3C8CF92DECCE}" dt="2025-07-14T10:34:16.808" v="24" actId="20577"/>
          <ac:spMkLst>
            <pc:docMk/>
            <pc:sldMk cId="0" sldId="321"/>
            <ac:spMk id="4" creationId="{00000000-0000-0000-0000-000000000000}"/>
          </ac:spMkLst>
        </pc:spChg>
      </pc:sldChg>
      <pc:sldChg chg="modSp mod">
        <pc:chgData name="David Sugarman" userId="147eb03a-6a4b-4b86-8143-1a0addc55414" providerId="ADAL" clId="{280F7D49-EA6F-4A8D-B4D1-3C8CF92DECCE}" dt="2025-07-14T10:39:18.744" v="25" actId="20577"/>
        <pc:sldMkLst>
          <pc:docMk/>
          <pc:sldMk cId="0" sldId="346"/>
        </pc:sldMkLst>
        <pc:spChg chg="mod">
          <ac:chgData name="David Sugarman" userId="147eb03a-6a4b-4b86-8143-1a0addc55414" providerId="ADAL" clId="{280F7D49-EA6F-4A8D-B4D1-3C8CF92DECCE}" dt="2025-07-14T10:39:18.744" v="25" actId="20577"/>
          <ac:spMkLst>
            <pc:docMk/>
            <pc:sldMk cId="0" sldId="346"/>
            <ac:spMk id="7" creationId="{00000000-0000-0000-0000-000000000000}"/>
          </ac:spMkLst>
        </pc:spChg>
      </pc:sldChg>
      <pc:sldChg chg="modSp mod">
        <pc:chgData name="David Sugarman" userId="147eb03a-6a4b-4b86-8143-1a0addc55414" providerId="ADAL" clId="{280F7D49-EA6F-4A8D-B4D1-3C8CF92DECCE}" dt="2025-07-14T10:39:30.276" v="26" actId="20577"/>
        <pc:sldMkLst>
          <pc:docMk/>
          <pc:sldMk cId="0" sldId="349"/>
        </pc:sldMkLst>
        <pc:spChg chg="mod">
          <ac:chgData name="David Sugarman" userId="147eb03a-6a4b-4b86-8143-1a0addc55414" providerId="ADAL" clId="{280F7D49-EA6F-4A8D-B4D1-3C8CF92DECCE}" dt="2025-07-14T10:39:30.276" v="26" actId="20577"/>
          <ac:spMkLst>
            <pc:docMk/>
            <pc:sldMk cId="0" sldId="349"/>
            <ac:spMk id="7" creationId="{00000000-0000-0000-0000-000000000000}"/>
          </ac:spMkLst>
        </pc:spChg>
      </pc:sldChg>
      <pc:sldChg chg="modSp mod">
        <pc:chgData name="David Sugarman" userId="147eb03a-6a4b-4b86-8143-1a0addc55414" providerId="ADAL" clId="{280F7D49-EA6F-4A8D-B4D1-3C8CF92DECCE}" dt="2025-07-14T10:39:33.821" v="27" actId="20577"/>
        <pc:sldMkLst>
          <pc:docMk/>
          <pc:sldMk cId="0" sldId="350"/>
        </pc:sldMkLst>
        <pc:spChg chg="mod">
          <ac:chgData name="David Sugarman" userId="147eb03a-6a4b-4b86-8143-1a0addc55414" providerId="ADAL" clId="{280F7D49-EA6F-4A8D-B4D1-3C8CF92DECCE}" dt="2025-07-14T10:39:33.821" v="27" actId="20577"/>
          <ac:spMkLst>
            <pc:docMk/>
            <pc:sldMk cId="0" sldId="350"/>
            <ac:spMk id="7" creationId="{00000000-0000-0000-0000-000000000000}"/>
          </ac:spMkLst>
        </pc:spChg>
      </pc:sldChg>
      <pc:sldChg chg="modSp mod">
        <pc:chgData name="David Sugarman" userId="147eb03a-6a4b-4b86-8143-1a0addc55414" providerId="ADAL" clId="{280F7D49-EA6F-4A8D-B4D1-3C8CF92DECCE}" dt="2025-07-14T10:39:37.721" v="28" actId="20577"/>
        <pc:sldMkLst>
          <pc:docMk/>
          <pc:sldMk cId="0" sldId="351"/>
        </pc:sldMkLst>
        <pc:spChg chg="mod">
          <ac:chgData name="David Sugarman" userId="147eb03a-6a4b-4b86-8143-1a0addc55414" providerId="ADAL" clId="{280F7D49-EA6F-4A8D-B4D1-3C8CF92DECCE}" dt="2025-07-14T10:39:37.721" v="28" actId="20577"/>
          <ac:spMkLst>
            <pc:docMk/>
            <pc:sldMk cId="0" sldId="351"/>
            <ac:spMk id="7" creationId="{00000000-0000-0000-0000-000000000000}"/>
          </ac:spMkLst>
        </pc:spChg>
      </pc:sldChg>
    </pc:docChg>
  </pc:docChgLst>
  <pc:docChgLst>
    <pc:chgData name="Aleksander Molak" userId="c3d1e99c10cb7170" providerId="LiveId" clId="{4EE7257A-9ABF-4019-8BBC-5A0162DCCE3F}"/>
    <pc:docChg chg="undo custSel addSld delSld modSld sldOrd">
      <pc:chgData name="Aleksander Molak" userId="c3d1e99c10cb7170" providerId="LiveId" clId="{4EE7257A-9ABF-4019-8BBC-5A0162DCCE3F}" dt="2025-07-14T17:47:28.296" v="154" actId="1076"/>
      <pc:docMkLst>
        <pc:docMk/>
      </pc:docMkLst>
      <pc:sldChg chg="modSp mod">
        <pc:chgData name="Aleksander Molak" userId="c3d1e99c10cb7170" providerId="LiveId" clId="{4EE7257A-9ABF-4019-8BBC-5A0162DCCE3F}" dt="2025-07-14T15:17:58.536" v="5" actId="20577"/>
        <pc:sldMkLst>
          <pc:docMk/>
          <pc:sldMk cId="0" sldId="256"/>
        </pc:sldMkLst>
        <pc:spChg chg="mod">
          <ac:chgData name="Aleksander Molak" userId="c3d1e99c10cb7170" providerId="LiveId" clId="{4EE7257A-9ABF-4019-8BBC-5A0162DCCE3F}" dt="2025-07-14T15:17:58.536" v="5" actId="20577"/>
          <ac:spMkLst>
            <pc:docMk/>
            <pc:sldMk cId="0" sldId="256"/>
            <ac:spMk id="14" creationId="{00000000-0000-0000-0000-000000000000}"/>
          </ac:spMkLst>
        </pc:spChg>
      </pc:sldChg>
      <pc:sldChg chg="modSp mod">
        <pc:chgData name="Aleksander Molak" userId="c3d1e99c10cb7170" providerId="LiveId" clId="{4EE7257A-9ABF-4019-8BBC-5A0162DCCE3F}" dt="2025-07-14T15:18:06.764" v="11" actId="20577"/>
        <pc:sldMkLst>
          <pc:docMk/>
          <pc:sldMk cId="0" sldId="258"/>
        </pc:sldMkLst>
        <pc:spChg chg="mod">
          <ac:chgData name="Aleksander Molak" userId="c3d1e99c10cb7170" providerId="LiveId" clId="{4EE7257A-9ABF-4019-8BBC-5A0162DCCE3F}" dt="2025-07-14T15:18:06.764" v="11" actId="20577"/>
          <ac:spMkLst>
            <pc:docMk/>
            <pc:sldMk cId="0" sldId="258"/>
            <ac:spMk id="6" creationId="{00000000-0000-0000-0000-000000000000}"/>
          </ac:spMkLst>
        </pc:spChg>
      </pc:sldChg>
      <pc:sldChg chg="addSp delSp modSp mod">
        <pc:chgData name="Aleksander Molak" userId="c3d1e99c10cb7170" providerId="LiveId" clId="{4EE7257A-9ABF-4019-8BBC-5A0162DCCE3F}" dt="2025-07-14T15:18:21.568" v="13"/>
        <pc:sldMkLst>
          <pc:docMk/>
          <pc:sldMk cId="0" sldId="259"/>
        </pc:sldMkLst>
        <pc:spChg chg="add mod">
          <ac:chgData name="Aleksander Molak" userId="c3d1e99c10cb7170" providerId="LiveId" clId="{4EE7257A-9ABF-4019-8BBC-5A0162DCCE3F}" dt="2025-07-14T15:18:21.568" v="13"/>
          <ac:spMkLst>
            <pc:docMk/>
            <pc:sldMk cId="0" sldId="259"/>
            <ac:spMk id="13" creationId="{DDF497A6-9CBB-1BB2-50DD-021CC5F2FF2D}"/>
          </ac:spMkLst>
        </pc:spChg>
      </pc:sldChg>
      <pc:sldChg chg="addSp delSp modSp mod">
        <pc:chgData name="Aleksander Molak" userId="c3d1e99c10cb7170" providerId="LiveId" clId="{4EE7257A-9ABF-4019-8BBC-5A0162DCCE3F}" dt="2025-07-14T15:18:27.612" v="15"/>
        <pc:sldMkLst>
          <pc:docMk/>
          <pc:sldMk cId="0" sldId="260"/>
        </pc:sldMkLst>
        <pc:spChg chg="add mod">
          <ac:chgData name="Aleksander Molak" userId="c3d1e99c10cb7170" providerId="LiveId" clId="{4EE7257A-9ABF-4019-8BBC-5A0162DCCE3F}" dt="2025-07-14T15:18:27.612" v="15"/>
          <ac:spMkLst>
            <pc:docMk/>
            <pc:sldMk cId="0" sldId="260"/>
            <ac:spMk id="14" creationId="{ABA1A790-61FD-7638-52F3-BE08EF4E32E8}"/>
          </ac:spMkLst>
        </pc:spChg>
      </pc:sldChg>
      <pc:sldChg chg="addSp delSp modSp mod">
        <pc:chgData name="Aleksander Molak" userId="c3d1e99c10cb7170" providerId="LiveId" clId="{4EE7257A-9ABF-4019-8BBC-5A0162DCCE3F}" dt="2025-07-14T15:18:32.221" v="17"/>
        <pc:sldMkLst>
          <pc:docMk/>
          <pc:sldMk cId="0" sldId="261"/>
        </pc:sldMkLst>
        <pc:spChg chg="add mod">
          <ac:chgData name="Aleksander Molak" userId="c3d1e99c10cb7170" providerId="LiveId" clId="{4EE7257A-9ABF-4019-8BBC-5A0162DCCE3F}" dt="2025-07-14T15:18:32.221" v="17"/>
          <ac:spMkLst>
            <pc:docMk/>
            <pc:sldMk cId="0" sldId="261"/>
            <ac:spMk id="15" creationId="{5C050EBD-E6B6-830D-EAEF-8B016281E667}"/>
          </ac:spMkLst>
        </pc:spChg>
      </pc:sldChg>
      <pc:sldChg chg="addSp delSp modSp mod">
        <pc:chgData name="Aleksander Molak" userId="c3d1e99c10cb7170" providerId="LiveId" clId="{4EE7257A-9ABF-4019-8BBC-5A0162DCCE3F}" dt="2025-07-14T15:18:37.124" v="19"/>
        <pc:sldMkLst>
          <pc:docMk/>
          <pc:sldMk cId="0" sldId="262"/>
        </pc:sldMkLst>
        <pc:spChg chg="add mod">
          <ac:chgData name="Aleksander Molak" userId="c3d1e99c10cb7170" providerId="LiveId" clId="{4EE7257A-9ABF-4019-8BBC-5A0162DCCE3F}" dt="2025-07-14T15:18:37.124" v="19"/>
          <ac:spMkLst>
            <pc:docMk/>
            <pc:sldMk cId="0" sldId="262"/>
            <ac:spMk id="16" creationId="{A0D5A0BC-CE80-8B05-7C86-49ED06AE2F89}"/>
          </ac:spMkLst>
        </pc:spChg>
      </pc:sldChg>
      <pc:sldChg chg="addSp delSp modSp mod">
        <pc:chgData name="Aleksander Molak" userId="c3d1e99c10cb7170" providerId="LiveId" clId="{4EE7257A-9ABF-4019-8BBC-5A0162DCCE3F}" dt="2025-07-14T15:18:41.508" v="21"/>
        <pc:sldMkLst>
          <pc:docMk/>
          <pc:sldMk cId="0" sldId="263"/>
        </pc:sldMkLst>
        <pc:spChg chg="add mod">
          <ac:chgData name="Aleksander Molak" userId="c3d1e99c10cb7170" providerId="LiveId" clId="{4EE7257A-9ABF-4019-8BBC-5A0162DCCE3F}" dt="2025-07-14T15:18:41.508" v="21"/>
          <ac:spMkLst>
            <pc:docMk/>
            <pc:sldMk cId="0" sldId="263"/>
            <ac:spMk id="17" creationId="{939522FD-EE51-9000-754F-0DD1404F7529}"/>
          </ac:spMkLst>
        </pc:spChg>
      </pc:sldChg>
      <pc:sldChg chg="add del">
        <pc:chgData name="Aleksander Molak" userId="c3d1e99c10cb7170" providerId="LiveId" clId="{4EE7257A-9ABF-4019-8BBC-5A0162DCCE3F}" dt="2025-07-14T15:21:16.696" v="40" actId="47"/>
        <pc:sldMkLst>
          <pc:docMk/>
          <pc:sldMk cId="0" sldId="265"/>
        </pc:sldMkLst>
      </pc:sldChg>
      <pc:sldChg chg="add del">
        <pc:chgData name="Aleksander Molak" userId="c3d1e99c10cb7170" providerId="LiveId" clId="{4EE7257A-9ABF-4019-8BBC-5A0162DCCE3F}" dt="2025-07-14T15:21:16.696" v="40" actId="47"/>
        <pc:sldMkLst>
          <pc:docMk/>
          <pc:sldMk cId="0" sldId="266"/>
        </pc:sldMkLst>
      </pc:sldChg>
      <pc:sldChg chg="add del">
        <pc:chgData name="Aleksander Molak" userId="c3d1e99c10cb7170" providerId="LiveId" clId="{4EE7257A-9ABF-4019-8BBC-5A0162DCCE3F}" dt="2025-07-14T15:21:16.696" v="40" actId="47"/>
        <pc:sldMkLst>
          <pc:docMk/>
          <pc:sldMk cId="0" sldId="267"/>
        </pc:sldMkLst>
      </pc:sldChg>
      <pc:sldChg chg="add del">
        <pc:chgData name="Aleksander Molak" userId="c3d1e99c10cb7170" providerId="LiveId" clId="{4EE7257A-9ABF-4019-8BBC-5A0162DCCE3F}" dt="2025-07-14T15:21:16.696" v="40" actId="47"/>
        <pc:sldMkLst>
          <pc:docMk/>
          <pc:sldMk cId="0" sldId="268"/>
        </pc:sldMkLst>
      </pc:sldChg>
      <pc:sldChg chg="add del">
        <pc:chgData name="Aleksander Molak" userId="c3d1e99c10cb7170" providerId="LiveId" clId="{4EE7257A-9ABF-4019-8BBC-5A0162DCCE3F}" dt="2025-07-14T15:21:16.696" v="40" actId="47"/>
        <pc:sldMkLst>
          <pc:docMk/>
          <pc:sldMk cId="0" sldId="269"/>
        </pc:sldMkLst>
      </pc:sldChg>
      <pc:sldChg chg="delSp modSp add del mod">
        <pc:chgData name="Aleksander Molak" userId="c3d1e99c10cb7170" providerId="LiveId" clId="{4EE7257A-9ABF-4019-8BBC-5A0162DCCE3F}" dt="2025-07-14T15:22:10.358" v="60" actId="478"/>
        <pc:sldMkLst>
          <pc:docMk/>
          <pc:sldMk cId="0" sldId="270"/>
        </pc:sldMkLst>
        <pc:spChg chg="mod">
          <ac:chgData name="Aleksander Molak" userId="c3d1e99c10cb7170" providerId="LiveId" clId="{4EE7257A-9ABF-4019-8BBC-5A0162DCCE3F}" dt="2025-07-14T15:20:29.660" v="24" actId="14100"/>
          <ac:spMkLst>
            <pc:docMk/>
            <pc:sldMk cId="0" sldId="270"/>
            <ac:spMk id="11" creationId="{00000000-0000-0000-0000-000000000000}"/>
          </ac:spMkLst>
        </pc:spChg>
      </pc:sldChg>
      <pc:sldChg chg="addSp modSp mod">
        <pc:chgData name="Aleksander Molak" userId="c3d1e99c10cb7170" providerId="LiveId" clId="{4EE7257A-9ABF-4019-8BBC-5A0162DCCE3F}" dt="2025-07-14T15:25:50.994" v="98" actId="1076"/>
        <pc:sldMkLst>
          <pc:docMk/>
          <pc:sldMk cId="0" sldId="278"/>
        </pc:sldMkLst>
        <pc:spChg chg="add mod">
          <ac:chgData name="Aleksander Molak" userId="c3d1e99c10cb7170" providerId="LiveId" clId="{4EE7257A-9ABF-4019-8BBC-5A0162DCCE3F}" dt="2025-07-14T15:25:31.010" v="85" actId="1076"/>
          <ac:spMkLst>
            <pc:docMk/>
            <pc:sldMk cId="0" sldId="278"/>
            <ac:spMk id="3" creationId="{FC51D9AE-99DD-BA97-A3A0-0437847B1F2A}"/>
          </ac:spMkLst>
        </pc:spChg>
        <pc:spChg chg="add mod">
          <ac:chgData name="Aleksander Molak" userId="c3d1e99c10cb7170" providerId="LiveId" clId="{4EE7257A-9ABF-4019-8BBC-5A0162DCCE3F}" dt="2025-07-14T15:25:50.994" v="98" actId="1076"/>
          <ac:spMkLst>
            <pc:docMk/>
            <pc:sldMk cId="0" sldId="278"/>
            <ac:spMk id="4" creationId="{B9EF994B-A2FD-4E89-4F02-30D47E0DBAB6}"/>
          </ac:spMkLst>
        </pc:spChg>
      </pc:sldChg>
      <pc:sldChg chg="addSp modSp">
        <pc:chgData name="Aleksander Molak" userId="c3d1e99c10cb7170" providerId="LiveId" clId="{4EE7257A-9ABF-4019-8BBC-5A0162DCCE3F}" dt="2025-07-14T15:26:08.123" v="101"/>
        <pc:sldMkLst>
          <pc:docMk/>
          <pc:sldMk cId="0" sldId="279"/>
        </pc:sldMkLst>
        <pc:spChg chg="add mod">
          <ac:chgData name="Aleksander Molak" userId="c3d1e99c10cb7170" providerId="LiveId" clId="{4EE7257A-9ABF-4019-8BBC-5A0162DCCE3F}" dt="2025-07-14T15:26:08.123" v="101"/>
          <ac:spMkLst>
            <pc:docMk/>
            <pc:sldMk cId="0" sldId="279"/>
            <ac:spMk id="4" creationId="{C3344FC4-D03D-8232-1169-7CDC3D8EB686}"/>
          </ac:spMkLst>
        </pc:spChg>
        <pc:spChg chg="add mod">
          <ac:chgData name="Aleksander Molak" userId="c3d1e99c10cb7170" providerId="LiveId" clId="{4EE7257A-9ABF-4019-8BBC-5A0162DCCE3F}" dt="2025-07-14T15:26:08.123" v="101"/>
          <ac:spMkLst>
            <pc:docMk/>
            <pc:sldMk cId="0" sldId="279"/>
            <ac:spMk id="5" creationId="{584CF6D1-CE0F-31AD-3F4C-6C79854F3002}"/>
          </ac:spMkLst>
        </pc:spChg>
      </pc:sldChg>
      <pc:sldChg chg="addSp delSp modSp mod">
        <pc:chgData name="Aleksander Molak" userId="c3d1e99c10cb7170" providerId="LiveId" clId="{4EE7257A-9ABF-4019-8BBC-5A0162DCCE3F}" dt="2025-07-14T15:28:24.591" v="113"/>
        <pc:sldMkLst>
          <pc:docMk/>
          <pc:sldMk cId="0" sldId="280"/>
        </pc:sldMkLst>
        <pc:spChg chg="add mod">
          <ac:chgData name="Aleksander Molak" userId="c3d1e99c10cb7170" providerId="LiveId" clId="{4EE7257A-9ABF-4019-8BBC-5A0162DCCE3F}" dt="2025-07-14T15:26:11.017" v="102"/>
          <ac:spMkLst>
            <pc:docMk/>
            <pc:sldMk cId="0" sldId="280"/>
            <ac:spMk id="5" creationId="{A56701AB-38B8-05DA-D14A-1EFF027998B1}"/>
          </ac:spMkLst>
        </pc:spChg>
        <pc:spChg chg="add mod">
          <ac:chgData name="Aleksander Molak" userId="c3d1e99c10cb7170" providerId="LiveId" clId="{4EE7257A-9ABF-4019-8BBC-5A0162DCCE3F}" dt="2025-07-14T15:26:11.017" v="102"/>
          <ac:spMkLst>
            <pc:docMk/>
            <pc:sldMk cId="0" sldId="280"/>
            <ac:spMk id="6" creationId="{D7AD0E41-72EA-DABA-6E2C-244F800E723D}"/>
          </ac:spMkLst>
        </pc:spChg>
        <pc:spChg chg="add mod">
          <ac:chgData name="Aleksander Molak" userId="c3d1e99c10cb7170" providerId="LiveId" clId="{4EE7257A-9ABF-4019-8BBC-5A0162DCCE3F}" dt="2025-07-14T15:28:24.591" v="113"/>
          <ac:spMkLst>
            <pc:docMk/>
            <pc:sldMk cId="0" sldId="280"/>
            <ac:spMk id="7" creationId="{97866868-9E45-F713-CC62-685A0407DB41}"/>
          </ac:spMkLst>
        </pc:spChg>
      </pc:sldChg>
      <pc:sldChg chg="addSp modSp mod">
        <pc:chgData name="Aleksander Molak" userId="c3d1e99c10cb7170" providerId="LiveId" clId="{4EE7257A-9ABF-4019-8BBC-5A0162DCCE3F}" dt="2025-07-14T15:28:04.568" v="111" actId="1076"/>
        <pc:sldMkLst>
          <pc:docMk/>
          <pc:sldMk cId="0" sldId="281"/>
        </pc:sldMkLst>
        <pc:spChg chg="mod">
          <ac:chgData name="Aleksander Molak" userId="c3d1e99c10cb7170" providerId="LiveId" clId="{4EE7257A-9ABF-4019-8BBC-5A0162DCCE3F}" dt="2025-07-14T15:27:59.286" v="110" actId="1076"/>
          <ac:spMkLst>
            <pc:docMk/>
            <pc:sldMk cId="0" sldId="281"/>
            <ac:spMk id="3" creationId="{00000000-0000-0000-0000-000000000000}"/>
          </ac:spMkLst>
        </pc:spChg>
        <pc:spChg chg="mod">
          <ac:chgData name="Aleksander Molak" userId="c3d1e99c10cb7170" providerId="LiveId" clId="{4EE7257A-9ABF-4019-8BBC-5A0162DCCE3F}" dt="2025-07-14T15:28:04.568" v="111" actId="1076"/>
          <ac:spMkLst>
            <pc:docMk/>
            <pc:sldMk cId="0" sldId="281"/>
            <ac:spMk id="4" creationId="{00000000-0000-0000-0000-000000000000}"/>
          </ac:spMkLst>
        </pc:spChg>
        <pc:spChg chg="add mod">
          <ac:chgData name="Aleksander Molak" userId="c3d1e99c10cb7170" providerId="LiveId" clId="{4EE7257A-9ABF-4019-8BBC-5A0162DCCE3F}" dt="2025-07-14T15:26:13.297" v="103"/>
          <ac:spMkLst>
            <pc:docMk/>
            <pc:sldMk cId="0" sldId="281"/>
            <ac:spMk id="6" creationId="{28DBD4E8-7377-2499-8F0C-F18362B63D8B}"/>
          </ac:spMkLst>
        </pc:spChg>
        <pc:spChg chg="add mod">
          <ac:chgData name="Aleksander Molak" userId="c3d1e99c10cb7170" providerId="LiveId" clId="{4EE7257A-9ABF-4019-8BBC-5A0162DCCE3F}" dt="2025-07-14T15:26:13.297" v="103"/>
          <ac:spMkLst>
            <pc:docMk/>
            <pc:sldMk cId="0" sldId="281"/>
            <ac:spMk id="7" creationId="{DDA32566-0733-F07F-E1FB-070D7547AF31}"/>
          </ac:spMkLst>
        </pc:spChg>
      </pc:sldChg>
      <pc:sldChg chg="addSp delSp modSp mod">
        <pc:chgData name="Aleksander Molak" userId="c3d1e99c10cb7170" providerId="LiveId" clId="{4EE7257A-9ABF-4019-8BBC-5A0162DCCE3F}" dt="2025-07-14T15:28:41.759" v="116"/>
        <pc:sldMkLst>
          <pc:docMk/>
          <pc:sldMk cId="0" sldId="282"/>
        </pc:sldMkLst>
        <pc:spChg chg="add mod">
          <ac:chgData name="Aleksander Molak" userId="c3d1e99c10cb7170" providerId="LiveId" clId="{4EE7257A-9ABF-4019-8BBC-5A0162DCCE3F}" dt="2025-07-14T15:28:41.759" v="116"/>
          <ac:spMkLst>
            <pc:docMk/>
            <pc:sldMk cId="0" sldId="282"/>
            <ac:spMk id="7" creationId="{6B378F33-7426-649C-242D-F6EE1798BE9B}"/>
          </ac:spMkLst>
        </pc:spChg>
        <pc:spChg chg="add mod">
          <ac:chgData name="Aleksander Molak" userId="c3d1e99c10cb7170" providerId="LiveId" clId="{4EE7257A-9ABF-4019-8BBC-5A0162DCCE3F}" dt="2025-07-14T15:28:41.759" v="116"/>
          <ac:spMkLst>
            <pc:docMk/>
            <pc:sldMk cId="0" sldId="282"/>
            <ac:spMk id="8" creationId="{0FC4A84E-1711-0592-B885-3C87263959E4}"/>
          </ac:spMkLst>
        </pc:spChg>
      </pc:sldChg>
      <pc:sldChg chg="addSp delSp modSp mod">
        <pc:chgData name="Aleksander Molak" userId="c3d1e99c10cb7170" providerId="LiveId" clId="{4EE7257A-9ABF-4019-8BBC-5A0162DCCE3F}" dt="2025-07-14T15:28:50.965" v="119"/>
        <pc:sldMkLst>
          <pc:docMk/>
          <pc:sldMk cId="0" sldId="283"/>
        </pc:sldMkLst>
        <pc:spChg chg="add mod">
          <ac:chgData name="Aleksander Molak" userId="c3d1e99c10cb7170" providerId="LiveId" clId="{4EE7257A-9ABF-4019-8BBC-5A0162DCCE3F}" dt="2025-07-14T15:26:15.049" v="104"/>
          <ac:spMkLst>
            <pc:docMk/>
            <pc:sldMk cId="0" sldId="283"/>
            <ac:spMk id="8" creationId="{9A7DC65B-F572-72BB-CBA1-53E7399DAAF1}"/>
          </ac:spMkLst>
        </pc:spChg>
        <pc:spChg chg="add mod">
          <ac:chgData name="Aleksander Molak" userId="c3d1e99c10cb7170" providerId="LiveId" clId="{4EE7257A-9ABF-4019-8BBC-5A0162DCCE3F}" dt="2025-07-14T15:26:15.049" v="104"/>
          <ac:spMkLst>
            <pc:docMk/>
            <pc:sldMk cId="0" sldId="283"/>
            <ac:spMk id="9" creationId="{7FC20285-A48C-8BBC-653C-1C7C7236EE71}"/>
          </ac:spMkLst>
        </pc:spChg>
        <pc:spChg chg="add mod">
          <ac:chgData name="Aleksander Molak" userId="c3d1e99c10cb7170" providerId="LiveId" clId="{4EE7257A-9ABF-4019-8BBC-5A0162DCCE3F}" dt="2025-07-14T15:28:50.965" v="119"/>
          <ac:spMkLst>
            <pc:docMk/>
            <pc:sldMk cId="0" sldId="283"/>
            <ac:spMk id="10" creationId="{CC3B5B06-FE95-45BA-DA9B-32EE98E21634}"/>
          </ac:spMkLst>
        </pc:spChg>
        <pc:spChg chg="add mod">
          <ac:chgData name="Aleksander Molak" userId="c3d1e99c10cb7170" providerId="LiveId" clId="{4EE7257A-9ABF-4019-8BBC-5A0162DCCE3F}" dt="2025-07-14T15:28:50.965" v="119"/>
          <ac:spMkLst>
            <pc:docMk/>
            <pc:sldMk cId="0" sldId="283"/>
            <ac:spMk id="11" creationId="{5EC6A321-843A-8116-DD90-A1418F7D7630}"/>
          </ac:spMkLst>
        </pc:spChg>
      </pc:sldChg>
      <pc:sldChg chg="addSp delSp modSp mod">
        <pc:chgData name="Aleksander Molak" userId="c3d1e99c10cb7170" providerId="LiveId" clId="{4EE7257A-9ABF-4019-8BBC-5A0162DCCE3F}" dt="2025-07-14T15:29:10.165" v="124" actId="14100"/>
        <pc:sldMkLst>
          <pc:docMk/>
          <pc:sldMk cId="0" sldId="284"/>
        </pc:sldMkLst>
        <pc:spChg chg="mod">
          <ac:chgData name="Aleksander Molak" userId="c3d1e99c10cb7170" providerId="LiveId" clId="{4EE7257A-9ABF-4019-8BBC-5A0162DCCE3F}" dt="2025-07-14T15:29:10.165" v="124" actId="14100"/>
          <ac:spMkLst>
            <pc:docMk/>
            <pc:sldMk cId="0" sldId="284"/>
            <ac:spMk id="7" creationId="{00000000-0000-0000-0000-000000000000}"/>
          </ac:spMkLst>
        </pc:spChg>
        <pc:spChg chg="add mod">
          <ac:chgData name="Aleksander Molak" userId="c3d1e99c10cb7170" providerId="LiveId" clId="{4EE7257A-9ABF-4019-8BBC-5A0162DCCE3F}" dt="2025-07-14T15:26:17.103" v="105"/>
          <ac:spMkLst>
            <pc:docMk/>
            <pc:sldMk cId="0" sldId="284"/>
            <ac:spMk id="9" creationId="{83AAAC19-2156-880C-2EF8-45124197B8EC}"/>
          </ac:spMkLst>
        </pc:spChg>
        <pc:spChg chg="add mod">
          <ac:chgData name="Aleksander Molak" userId="c3d1e99c10cb7170" providerId="LiveId" clId="{4EE7257A-9ABF-4019-8BBC-5A0162DCCE3F}" dt="2025-07-14T15:26:17.103" v="105"/>
          <ac:spMkLst>
            <pc:docMk/>
            <pc:sldMk cId="0" sldId="284"/>
            <ac:spMk id="10" creationId="{AC9A6430-15D6-5FA6-7B10-E57B88082DC8}"/>
          </ac:spMkLst>
        </pc:spChg>
        <pc:spChg chg="add mod">
          <ac:chgData name="Aleksander Molak" userId="c3d1e99c10cb7170" providerId="LiveId" clId="{4EE7257A-9ABF-4019-8BBC-5A0162DCCE3F}" dt="2025-07-14T15:29:05.529" v="122"/>
          <ac:spMkLst>
            <pc:docMk/>
            <pc:sldMk cId="0" sldId="284"/>
            <ac:spMk id="11" creationId="{8ED9A180-C9B2-3ABC-62C5-87E4F7C277FF}"/>
          </ac:spMkLst>
        </pc:spChg>
        <pc:spChg chg="add mod">
          <ac:chgData name="Aleksander Molak" userId="c3d1e99c10cb7170" providerId="LiveId" clId="{4EE7257A-9ABF-4019-8BBC-5A0162DCCE3F}" dt="2025-07-14T15:29:05.529" v="122"/>
          <ac:spMkLst>
            <pc:docMk/>
            <pc:sldMk cId="0" sldId="284"/>
            <ac:spMk id="12" creationId="{1A3955F6-1C38-34EC-D901-CD58CCCD3833}"/>
          </ac:spMkLst>
        </pc:spChg>
      </pc:sldChg>
      <pc:sldChg chg="addSp delSp modSp mod">
        <pc:chgData name="Aleksander Molak" userId="c3d1e99c10cb7170" providerId="LiveId" clId="{4EE7257A-9ABF-4019-8BBC-5A0162DCCE3F}" dt="2025-07-14T15:29:36.896" v="130" actId="1076"/>
        <pc:sldMkLst>
          <pc:docMk/>
          <pc:sldMk cId="0" sldId="285"/>
        </pc:sldMkLst>
        <pc:spChg chg="mod">
          <ac:chgData name="Aleksander Molak" userId="c3d1e99c10cb7170" providerId="LiveId" clId="{4EE7257A-9ABF-4019-8BBC-5A0162DCCE3F}" dt="2025-07-14T15:29:36.896" v="130" actId="1076"/>
          <ac:spMkLst>
            <pc:docMk/>
            <pc:sldMk cId="0" sldId="285"/>
            <ac:spMk id="5" creationId="{00000000-0000-0000-0000-000000000000}"/>
          </ac:spMkLst>
        </pc:spChg>
        <pc:spChg chg="add mod">
          <ac:chgData name="Aleksander Molak" userId="c3d1e99c10cb7170" providerId="LiveId" clId="{4EE7257A-9ABF-4019-8BBC-5A0162DCCE3F}" dt="2025-07-14T15:26:18.782" v="106"/>
          <ac:spMkLst>
            <pc:docMk/>
            <pc:sldMk cId="0" sldId="285"/>
            <ac:spMk id="10" creationId="{EEE23BF3-B9D3-EFCD-A276-C283C131FEC4}"/>
          </ac:spMkLst>
        </pc:spChg>
        <pc:spChg chg="add mod">
          <ac:chgData name="Aleksander Molak" userId="c3d1e99c10cb7170" providerId="LiveId" clId="{4EE7257A-9ABF-4019-8BBC-5A0162DCCE3F}" dt="2025-07-14T15:26:18.782" v="106"/>
          <ac:spMkLst>
            <pc:docMk/>
            <pc:sldMk cId="0" sldId="285"/>
            <ac:spMk id="11" creationId="{00ECDC0E-5F9F-39E0-DF33-7AFA9A04D017}"/>
          </ac:spMkLst>
        </pc:spChg>
        <pc:spChg chg="add mod">
          <ac:chgData name="Aleksander Molak" userId="c3d1e99c10cb7170" providerId="LiveId" clId="{4EE7257A-9ABF-4019-8BBC-5A0162DCCE3F}" dt="2025-07-14T15:29:30.755" v="128"/>
          <ac:spMkLst>
            <pc:docMk/>
            <pc:sldMk cId="0" sldId="285"/>
            <ac:spMk id="12" creationId="{FFD53180-4FDE-E828-7795-BF6717BE1394}"/>
          </ac:spMkLst>
        </pc:spChg>
        <pc:spChg chg="add mod">
          <ac:chgData name="Aleksander Molak" userId="c3d1e99c10cb7170" providerId="LiveId" clId="{4EE7257A-9ABF-4019-8BBC-5A0162DCCE3F}" dt="2025-07-14T15:29:30.755" v="128"/>
          <ac:spMkLst>
            <pc:docMk/>
            <pc:sldMk cId="0" sldId="285"/>
            <ac:spMk id="13" creationId="{EA6A4A46-A494-EC5F-717F-82FE077B39B8}"/>
          </ac:spMkLst>
        </pc:spChg>
        <pc:spChg chg="add mod">
          <ac:chgData name="Aleksander Molak" userId="c3d1e99c10cb7170" providerId="LiveId" clId="{4EE7257A-9ABF-4019-8BBC-5A0162DCCE3F}" dt="2025-07-14T15:29:30.755" v="128"/>
          <ac:spMkLst>
            <pc:docMk/>
            <pc:sldMk cId="0" sldId="285"/>
            <ac:spMk id="14" creationId="{0253E673-5324-7419-62B5-D856A2F19ED2}"/>
          </ac:spMkLst>
        </pc:spChg>
      </pc:sldChg>
      <pc:sldChg chg="addSp delSp modSp mod">
        <pc:chgData name="Aleksander Molak" userId="c3d1e99c10cb7170" providerId="LiveId" clId="{4EE7257A-9ABF-4019-8BBC-5A0162DCCE3F}" dt="2025-07-14T15:29:59.045" v="133"/>
        <pc:sldMkLst>
          <pc:docMk/>
          <pc:sldMk cId="0" sldId="286"/>
        </pc:sldMkLst>
        <pc:spChg chg="add mod">
          <ac:chgData name="Aleksander Molak" userId="c3d1e99c10cb7170" providerId="LiveId" clId="{4EE7257A-9ABF-4019-8BBC-5A0162DCCE3F}" dt="2025-07-14T15:26:20.563" v="107"/>
          <ac:spMkLst>
            <pc:docMk/>
            <pc:sldMk cId="0" sldId="286"/>
            <ac:spMk id="12" creationId="{3F0BE5E0-B6B6-358E-F5DC-139E7EF0AFEA}"/>
          </ac:spMkLst>
        </pc:spChg>
        <pc:spChg chg="add mod">
          <ac:chgData name="Aleksander Molak" userId="c3d1e99c10cb7170" providerId="LiveId" clId="{4EE7257A-9ABF-4019-8BBC-5A0162DCCE3F}" dt="2025-07-14T15:26:20.563" v="107"/>
          <ac:spMkLst>
            <pc:docMk/>
            <pc:sldMk cId="0" sldId="286"/>
            <ac:spMk id="13" creationId="{740DD293-B5E0-F96F-C006-9738B95D1333}"/>
          </ac:spMkLst>
        </pc:spChg>
        <pc:spChg chg="add mod">
          <ac:chgData name="Aleksander Molak" userId="c3d1e99c10cb7170" providerId="LiveId" clId="{4EE7257A-9ABF-4019-8BBC-5A0162DCCE3F}" dt="2025-07-14T15:29:59.045" v="133"/>
          <ac:spMkLst>
            <pc:docMk/>
            <pc:sldMk cId="0" sldId="286"/>
            <ac:spMk id="14" creationId="{F65E36EF-0DD7-B5DA-DD6D-F6A3D25363BE}"/>
          </ac:spMkLst>
        </pc:spChg>
        <pc:spChg chg="add mod">
          <ac:chgData name="Aleksander Molak" userId="c3d1e99c10cb7170" providerId="LiveId" clId="{4EE7257A-9ABF-4019-8BBC-5A0162DCCE3F}" dt="2025-07-14T15:29:59.045" v="133"/>
          <ac:spMkLst>
            <pc:docMk/>
            <pc:sldMk cId="0" sldId="286"/>
            <ac:spMk id="17" creationId="{745EDA67-6494-9A87-90AD-3BDA82AB0E54}"/>
          </ac:spMkLst>
        </pc:spChg>
        <pc:spChg chg="add mod">
          <ac:chgData name="Aleksander Molak" userId="c3d1e99c10cb7170" providerId="LiveId" clId="{4EE7257A-9ABF-4019-8BBC-5A0162DCCE3F}" dt="2025-07-14T15:29:59.045" v="133"/>
          <ac:spMkLst>
            <pc:docMk/>
            <pc:sldMk cId="0" sldId="286"/>
            <ac:spMk id="18" creationId="{A96DB817-F8B0-3BF8-58BE-30F1130E8A69}"/>
          </ac:spMkLst>
        </pc:spChg>
        <pc:spChg chg="add mod">
          <ac:chgData name="Aleksander Molak" userId="c3d1e99c10cb7170" providerId="LiveId" clId="{4EE7257A-9ABF-4019-8BBC-5A0162DCCE3F}" dt="2025-07-14T15:29:59.045" v="133"/>
          <ac:spMkLst>
            <pc:docMk/>
            <pc:sldMk cId="0" sldId="286"/>
            <ac:spMk id="19" creationId="{88EBA26C-69CA-7790-EAAA-3D783353B057}"/>
          </ac:spMkLst>
        </pc:spChg>
        <pc:picChg chg="add mod">
          <ac:chgData name="Aleksander Molak" userId="c3d1e99c10cb7170" providerId="LiveId" clId="{4EE7257A-9ABF-4019-8BBC-5A0162DCCE3F}" dt="2025-07-14T15:29:59.045" v="133"/>
          <ac:picMkLst>
            <pc:docMk/>
            <pc:sldMk cId="0" sldId="286"/>
            <ac:picMk id="15" creationId="{EAF47218-F6EA-17C8-629F-927AB4385C0E}"/>
          </ac:picMkLst>
        </pc:picChg>
        <pc:picChg chg="add mod">
          <ac:chgData name="Aleksander Molak" userId="c3d1e99c10cb7170" providerId="LiveId" clId="{4EE7257A-9ABF-4019-8BBC-5A0162DCCE3F}" dt="2025-07-14T15:29:59.045" v="133"/>
          <ac:picMkLst>
            <pc:docMk/>
            <pc:sldMk cId="0" sldId="286"/>
            <ac:picMk id="16" creationId="{3A632388-740E-86A0-8DA2-47CD709FDB6A}"/>
          </ac:picMkLst>
        </pc:picChg>
      </pc:sldChg>
      <pc:sldChg chg="modSp mod">
        <pc:chgData name="Aleksander Molak" userId="c3d1e99c10cb7170" providerId="LiveId" clId="{4EE7257A-9ABF-4019-8BBC-5A0162DCCE3F}" dt="2025-07-14T15:30:12.973" v="135" actId="1076"/>
        <pc:sldMkLst>
          <pc:docMk/>
          <pc:sldMk cId="0" sldId="288"/>
        </pc:sldMkLst>
        <pc:spChg chg="mod">
          <ac:chgData name="Aleksander Molak" userId="c3d1e99c10cb7170" providerId="LiveId" clId="{4EE7257A-9ABF-4019-8BBC-5A0162DCCE3F}" dt="2025-07-14T15:30:12.973" v="135" actId="1076"/>
          <ac:spMkLst>
            <pc:docMk/>
            <pc:sldMk cId="0" sldId="288"/>
            <ac:spMk id="2" creationId="{00000000-0000-0000-0000-000000000000}"/>
          </ac:spMkLst>
        </pc:spChg>
      </pc:sldChg>
      <pc:sldChg chg="del">
        <pc:chgData name="Aleksander Molak" userId="c3d1e99c10cb7170" providerId="LiveId" clId="{4EE7257A-9ABF-4019-8BBC-5A0162DCCE3F}" dt="2025-07-14T17:44:58.858" v="136" actId="47"/>
        <pc:sldMkLst>
          <pc:docMk/>
          <pc:sldMk cId="0" sldId="358"/>
        </pc:sldMkLst>
      </pc:sldChg>
      <pc:sldChg chg="del">
        <pc:chgData name="Aleksander Molak" userId="c3d1e99c10cb7170" providerId="LiveId" clId="{4EE7257A-9ABF-4019-8BBC-5A0162DCCE3F}" dt="2025-07-14T17:44:58.858" v="136" actId="47"/>
        <pc:sldMkLst>
          <pc:docMk/>
          <pc:sldMk cId="0" sldId="359"/>
        </pc:sldMkLst>
      </pc:sldChg>
      <pc:sldChg chg="delSp mod">
        <pc:chgData name="Aleksander Molak" userId="c3d1e99c10cb7170" providerId="LiveId" clId="{4EE7257A-9ABF-4019-8BBC-5A0162DCCE3F}" dt="2025-07-14T17:45:22.127" v="142" actId="478"/>
        <pc:sldMkLst>
          <pc:docMk/>
          <pc:sldMk cId="0" sldId="360"/>
        </pc:sldMkLst>
      </pc:sldChg>
      <pc:sldChg chg="modSp mod">
        <pc:chgData name="Aleksander Molak" userId="c3d1e99c10cb7170" providerId="LiveId" clId="{4EE7257A-9ABF-4019-8BBC-5A0162DCCE3F}" dt="2025-07-14T17:45:38.521" v="143" actId="13926"/>
        <pc:sldMkLst>
          <pc:docMk/>
          <pc:sldMk cId="0" sldId="362"/>
        </pc:sldMkLst>
        <pc:spChg chg="mod">
          <ac:chgData name="Aleksander Molak" userId="c3d1e99c10cb7170" providerId="LiveId" clId="{4EE7257A-9ABF-4019-8BBC-5A0162DCCE3F}" dt="2025-07-14T17:45:38.521" v="143" actId="13926"/>
          <ac:spMkLst>
            <pc:docMk/>
            <pc:sldMk cId="0" sldId="362"/>
            <ac:spMk id="7" creationId="{00000000-0000-0000-0000-000000000000}"/>
          </ac:spMkLst>
        </pc:spChg>
      </pc:sldChg>
      <pc:sldChg chg="modSp mod">
        <pc:chgData name="Aleksander Molak" userId="c3d1e99c10cb7170" providerId="LiveId" clId="{4EE7257A-9ABF-4019-8BBC-5A0162DCCE3F}" dt="2025-07-14T17:46:04.327" v="144" actId="20577"/>
        <pc:sldMkLst>
          <pc:docMk/>
          <pc:sldMk cId="0" sldId="368"/>
        </pc:sldMkLst>
        <pc:spChg chg="mod">
          <ac:chgData name="Aleksander Molak" userId="c3d1e99c10cb7170" providerId="LiveId" clId="{4EE7257A-9ABF-4019-8BBC-5A0162DCCE3F}" dt="2025-07-14T17:46:04.327" v="144" actId="20577"/>
          <ac:spMkLst>
            <pc:docMk/>
            <pc:sldMk cId="0" sldId="368"/>
            <ac:spMk id="10" creationId="{00000000-0000-0000-0000-000000000000}"/>
          </ac:spMkLst>
        </pc:spChg>
      </pc:sldChg>
      <pc:sldChg chg="modSp mod">
        <pc:chgData name="Aleksander Molak" userId="c3d1e99c10cb7170" providerId="LiveId" clId="{4EE7257A-9ABF-4019-8BBC-5A0162DCCE3F}" dt="2025-07-14T17:47:28.296" v="154" actId="1076"/>
        <pc:sldMkLst>
          <pc:docMk/>
          <pc:sldMk cId="0" sldId="370"/>
        </pc:sldMkLst>
        <pc:spChg chg="mod">
          <ac:chgData name="Aleksander Molak" userId="c3d1e99c10cb7170" providerId="LiveId" clId="{4EE7257A-9ABF-4019-8BBC-5A0162DCCE3F}" dt="2025-07-14T17:47:24.122" v="153" actId="1076"/>
          <ac:spMkLst>
            <pc:docMk/>
            <pc:sldMk cId="0" sldId="370"/>
            <ac:spMk id="3" creationId="{00000000-0000-0000-0000-000000000000}"/>
          </ac:spMkLst>
        </pc:spChg>
        <pc:spChg chg="mod">
          <ac:chgData name="Aleksander Molak" userId="c3d1e99c10cb7170" providerId="LiveId" clId="{4EE7257A-9ABF-4019-8BBC-5A0162DCCE3F}" dt="2025-07-14T17:47:28.296" v="154" actId="1076"/>
          <ac:spMkLst>
            <pc:docMk/>
            <pc:sldMk cId="0" sldId="370"/>
            <ac:spMk id="6" creationId="{00000000-0000-0000-0000-000000000000}"/>
          </ac:spMkLst>
        </pc:spChg>
        <pc:spChg chg="mod">
          <ac:chgData name="Aleksander Molak" userId="c3d1e99c10cb7170" providerId="LiveId" clId="{4EE7257A-9ABF-4019-8BBC-5A0162DCCE3F}" dt="2025-07-14T17:47:24.122" v="153" actId="1076"/>
          <ac:spMkLst>
            <pc:docMk/>
            <pc:sldMk cId="0" sldId="370"/>
            <ac:spMk id="7" creationId="{00000000-0000-0000-0000-000000000000}"/>
          </ac:spMkLst>
        </pc:spChg>
        <pc:spChg chg="mod">
          <ac:chgData name="Aleksander Molak" userId="c3d1e99c10cb7170" providerId="LiveId" clId="{4EE7257A-9ABF-4019-8BBC-5A0162DCCE3F}" dt="2025-07-14T17:47:24.122" v="153" actId="1076"/>
          <ac:spMkLst>
            <pc:docMk/>
            <pc:sldMk cId="0" sldId="370"/>
            <ac:spMk id="8" creationId="{00000000-0000-0000-0000-000000000000}"/>
          </ac:spMkLst>
        </pc:spChg>
      </pc:sldChg>
      <pc:sldChg chg="add">
        <pc:chgData name="Aleksander Molak" userId="c3d1e99c10cb7170" providerId="LiveId" clId="{4EE7257A-9ABF-4019-8BBC-5A0162DCCE3F}" dt="2025-07-14T15:21:20.633" v="41"/>
        <pc:sldMkLst>
          <pc:docMk/>
          <pc:sldMk cId="3306465826" sldId="371"/>
        </pc:sldMkLst>
      </pc:sldChg>
      <pc:sldChg chg="add">
        <pc:chgData name="Aleksander Molak" userId="c3d1e99c10cb7170" providerId="LiveId" clId="{4EE7257A-9ABF-4019-8BBC-5A0162DCCE3F}" dt="2025-07-14T15:21:30.045" v="45"/>
        <pc:sldMkLst>
          <pc:docMk/>
          <pc:sldMk cId="1122779977" sldId="372"/>
        </pc:sldMkLst>
      </pc:sldChg>
      <pc:sldChg chg="add">
        <pc:chgData name="Aleksander Molak" userId="c3d1e99c10cb7170" providerId="LiveId" clId="{4EE7257A-9ABF-4019-8BBC-5A0162DCCE3F}" dt="2025-07-14T15:21:40.907" v="49"/>
        <pc:sldMkLst>
          <pc:docMk/>
          <pc:sldMk cId="3389425106" sldId="373"/>
        </pc:sldMkLst>
      </pc:sldChg>
      <pc:sldChg chg="add">
        <pc:chgData name="Aleksander Molak" userId="c3d1e99c10cb7170" providerId="LiveId" clId="{4EE7257A-9ABF-4019-8BBC-5A0162DCCE3F}" dt="2025-07-14T15:21:49.423" v="53"/>
        <pc:sldMkLst>
          <pc:docMk/>
          <pc:sldMk cId="693678971" sldId="374"/>
        </pc:sldMkLst>
      </pc:sldChg>
      <pc:sldChg chg="add">
        <pc:chgData name="Aleksander Molak" userId="c3d1e99c10cb7170" providerId="LiveId" clId="{4EE7257A-9ABF-4019-8BBC-5A0162DCCE3F}" dt="2025-07-14T15:22:02.030" v="57"/>
        <pc:sldMkLst>
          <pc:docMk/>
          <pc:sldMk cId="1226885371" sldId="375"/>
        </pc:sldMkLst>
      </pc:sldChg>
      <pc:sldChg chg="add ord">
        <pc:chgData name="Aleksander Molak" userId="c3d1e99c10cb7170" providerId="LiveId" clId="{4EE7257A-9ABF-4019-8BBC-5A0162DCCE3F}" dt="2025-07-14T15:26:02.068" v="100"/>
        <pc:sldMkLst>
          <pc:docMk/>
          <pc:sldMk cId="869685831" sldId="376"/>
        </pc:sldMkLst>
      </pc:sldChg>
      <pc:sldChg chg="add">
        <pc:chgData name="Aleksander Molak" userId="c3d1e99c10cb7170" providerId="LiveId" clId="{4EE7257A-9ABF-4019-8BBC-5A0162DCCE3F}" dt="2025-07-14T17:45:06.178" v="137"/>
        <pc:sldMkLst>
          <pc:docMk/>
          <pc:sldMk cId="2965184628" sldId="377"/>
        </pc:sldMkLst>
      </pc:sldChg>
      <pc:sldChg chg="add">
        <pc:chgData name="Aleksander Molak" userId="c3d1e99c10cb7170" providerId="LiveId" clId="{4EE7257A-9ABF-4019-8BBC-5A0162DCCE3F}" dt="2025-07-14T17:45:16.316" v="140"/>
        <pc:sldMkLst>
          <pc:docMk/>
          <pc:sldMk cId="3646096413" sldId="378"/>
        </pc:sldMkLst>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1A0E0335-DB37-4889-A009-D42CD0F51254}" authorId="{3297E51A-5BF5-83BE-2A6F-07533FE4F8B2}" status="resolved" created="2025-07-14T10:16:57.923" complete="100000">
    <pc:sldMkLst xmlns:pc="http://schemas.microsoft.com/office/powerpoint/2013/main/command">
      <pc:docMk/>
      <pc:sldMk cId="0" sldId="256"/>
    </pc:sldMkLst>
    <p188:replyLst>
      <p188:reply id="{22992BAB-3FC4-48BD-A074-0B42F141123E}" authorId="{AE0A2D53-71AC-7EF2-5579-1B9492FEDABA}" created="2025-07-14T17:48:28.006">
        <p188:txBody>
          <a:bodyPr/>
          <a:lstStyle/>
          <a:p>
            <a:r>
              <a:rPr lang="pl-PL"/>
              <a:t>Hi David,
Thank you for the introduction and combining all the feedback together!
I’m excited to work together with you!</a:t>
            </a:r>
          </a:p>
        </p188:txBody>
      </p188:reply>
    </p188:replyLst>
    <p188:txBody>
      <a:bodyPr/>
      <a:lstStyle/>
      <a:p>
        <a:r>
          <a:rPr lang="en-US"/>
          <a:t>Hi Alex! I’m David, an editor at Packt. I’ve been asked to look over your deck and collate the TR feedback. We’ve got comments from Alekhya Achanta (AA) and Meghal Gandhi (MG).</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4CC28BD2-EE78-43A0-9453-887C08B649BD}" authorId="{3297E51A-5BF5-83BE-2A6F-07533FE4F8B2}" status="resolved" created="2025-07-14T10:02:17.538" complete="100000">
    <pc:sldMkLst xmlns:pc="http://schemas.microsoft.com/office/powerpoint/2013/main/command">
      <pc:docMk/>
      <pc:sldMk cId="0" sldId="257"/>
    </pc:sldMkLst>
    <p188:txBody>
      <a:bodyPr/>
      <a:lstStyle/>
      <a:p>
        <a:r>
          <a:rPr lang="en-US"/>
          <a:t>MG: 
Title sentence makes more sense.</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043B48EC-EA81-4A0A-BD74-401123A0AF0C}" authorId="{3297E51A-5BF5-83BE-2A6F-07533FE4F8B2}" status="resolved" created="2025-07-14T10:02:38.211" complete="100000">
    <pc:sldMkLst xmlns:pc="http://schemas.microsoft.com/office/powerpoint/2013/main/command">
      <pc:docMk/>
      <pc:sldMk cId="0" sldId="263"/>
    </pc:sldMkLst>
    <p188:txBody>
      <a:bodyPr/>
      <a:lstStyle/>
      <a:p>
        <a:r>
          <a:rPr lang="en-US"/>
          <a:t>MG:
That’s a unique way to introduce yourself and your expertise. </a:t>
        </a:r>
      </a:p>
    </p188:txBody>
  </p188:cm>
</p188:cmLst>
</file>

<file path=ppt/comments/modernComment_10F_0.xml><?xml version="1.0" encoding="utf-8"?>
<p188:cmLst xmlns:a="http://schemas.openxmlformats.org/drawingml/2006/main" xmlns:r="http://schemas.openxmlformats.org/officeDocument/2006/relationships" xmlns:p188="http://schemas.microsoft.com/office/powerpoint/2018/8/main">
  <p188:cm id="{3563BF1A-DBFD-4621-9FBA-9E1DCAA93285}" authorId="{3297E51A-5BF5-83BE-2A6F-07533FE4F8B2}" status="resolved" created="2025-07-14T10:03:40.456" complete="100000">
    <pc:sldMkLst xmlns:pc="http://schemas.microsoft.com/office/powerpoint/2013/main/command">
      <pc:docMk/>
      <pc:sldMk cId="0" sldId="271"/>
    </pc:sldMkLst>
    <p188:replyLst>
      <p188:reply id="{FC5BE860-57AD-432B-BBE2-B2A57A056565}" authorId="{3297E51A-5BF5-83BE-2A6F-07533FE4F8B2}" created="2025-07-14T10:04:13.209">
        <p188:txBody>
          <a:bodyPr/>
          <a:lstStyle/>
          <a:p>
            <a:r>
              <a:rPr lang="en-US"/>
              <a:t>Yes, now starts at 00 instead of 01!</a:t>
            </a:r>
          </a:p>
        </p188:txBody>
      </p188:reply>
      <p188:reply id="{E8F7302B-DCE7-4CB2-BF24-3C723DA4757E}" authorId="{AE0A2D53-71AC-7EF2-5579-1B9492FEDABA}" created="2025-07-14T15:23:36.184">
        <p188:txBody>
          <a:bodyPr/>
          <a:lstStyle/>
          <a:p>
            <a:r>
              <a:rPr lang="pl-PL"/>
              <a:t>Thank you for spotting this!
Now all start with 0 (which is a nerdy eye-blink to users of Python, a 0-indexed language)</a:t>
            </a:r>
          </a:p>
        </p188:txBody>
      </p188:reply>
    </p188:replyLst>
    <p188:txBody>
      <a:bodyPr/>
      <a:lstStyle/>
      <a:p>
        <a:r>
          <a:rPr lang="en-US"/>
          <a:t>MG:
Please review the agenda index here. It is changed.</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458B5E44-559D-49E3-AC5B-BFF005799C8B}" authorId="{3297E51A-5BF5-83BE-2A6F-07533FE4F8B2}" status="resolved" created="2025-07-14T10:04:40.611" complete="100000">
    <pc:sldMkLst xmlns:pc="http://schemas.microsoft.com/office/powerpoint/2013/main/command">
      <pc:docMk/>
      <pc:sldMk cId="0" sldId="272"/>
    </pc:sldMkLst>
    <p188:replyLst>
      <p188:reply id="{849BF2FB-4DD0-4F6E-9D1C-081E8CB4EC23}" authorId="{3297E51A-5BF5-83BE-2A6F-07533FE4F8B2}" created="2025-07-14T10:05:01.453">
        <p188:txBody>
          <a:bodyPr/>
          <a:lstStyle/>
          <a:p>
            <a:r>
              <a:rPr lang="en-US"/>
              <a:t>Yes, check the Agenda slides and make sure it’s consistent with the presentation itself.</a:t>
            </a:r>
          </a:p>
        </p188:txBody>
      </p188:reply>
      <p188:reply id="{BB713B60-0B69-4182-9449-155DD2A9A87D}" authorId="{AE0A2D53-71AC-7EF2-5579-1B9492FEDABA}" created="2025-07-14T15:24:03.721">
        <p188:txBody>
          <a:bodyPr/>
          <a:lstStyle/>
          <a:p>
            <a:r>
              <a:rPr lang="pl-PL"/>
              <a:t>👍🏼
</a:t>
            </a:r>
          </a:p>
        </p188:txBody>
      </p188:reply>
    </p188:replyLst>
    <p188:txBody>
      <a:bodyPr/>
      <a:lstStyle/>
      <a:p>
        <a:r>
          <a:rPr lang="en-US"/>
          <a:t>MG:
Again section number is changed, If author wants to keep it then update in earlier slides.</a:t>
        </a:r>
      </a:p>
    </p188:txBody>
  </p188:cm>
</p188:cmLst>
</file>

<file path=ppt/comments/modernComment_116_0.xml><?xml version="1.0" encoding="utf-8"?>
<p188:cmLst xmlns:a="http://schemas.openxmlformats.org/drawingml/2006/main" xmlns:r="http://schemas.openxmlformats.org/officeDocument/2006/relationships" xmlns:p188="http://schemas.microsoft.com/office/powerpoint/2018/8/main">
  <p188:cm id="{1F360BDF-0EDE-46BA-9551-B46A9B91FA16}" authorId="{E7E3B696-FFB9-1FAA-18D5-E5E9EB11E51E}" status="resolved" created="2025-07-13T03:45:38.275" complete="100000">
    <pc:sldMkLst xmlns:pc="http://schemas.microsoft.com/office/powerpoint/2013/main/command">
      <pc:docMk/>
      <pc:sldMk cId="0" sldId="278"/>
    </pc:sldMkLst>
    <p188:replyLst>
      <p188:reply id="{1C3DC987-E964-4A5D-B4DF-2263A22C2D86}" authorId="{3297E51A-5BF5-83BE-2A6F-07533FE4F8B2}" created="2025-07-14T10:19:34.293">
        <p188:txBody>
          <a:bodyPr/>
          <a:lstStyle/>
          <a:p>
            <a:r>
              <a:rPr lang="en-US"/>
              <a:t>Yes, please add axis labels.</a:t>
            </a:r>
          </a:p>
        </p188:txBody>
      </p188:reply>
      <p188:reply id="{459ECC55-901C-4884-ACAA-C4B624F87539}" authorId="{AE0A2D53-71AC-7EF2-5579-1B9492FEDABA}" created="2025-07-14T15:27:00.306">
        <p188:txBody>
          <a:bodyPr/>
          <a:lstStyle/>
          <a:p>
            <a:r>
              <a:rPr lang="pl-PL"/>
              <a:t>As above</a:t>
            </a:r>
          </a:p>
        </p188:txBody>
      </p188:reply>
    </p188:replyLst>
    <p188:txBody>
      <a:bodyPr/>
      <a:lstStyle/>
      <a:p>
        <a:r>
          <a:rPr lang="en-US"/>
          <a:t>Feedback comments from AA:
Plot title &amp; axis titles for the usecase.</a:t>
        </a:r>
      </a:p>
    </p188:txBody>
  </p188:cm>
</p188:cmLst>
</file>

<file path=ppt/comments/modernComment_119_0.xml><?xml version="1.0" encoding="utf-8"?>
<p188:cmLst xmlns:a="http://schemas.openxmlformats.org/drawingml/2006/main" xmlns:r="http://schemas.openxmlformats.org/officeDocument/2006/relationships" xmlns:p188="http://schemas.microsoft.com/office/powerpoint/2018/8/main">
  <p188:cm id="{B37ADC10-F282-48A6-8383-6A52CA0AB07A}" authorId="{3297E51A-5BF5-83BE-2A6F-07533FE4F8B2}" status="resolved" created="2025-07-14T10:19:55.270" complete="100000">
    <pc:sldMkLst xmlns:pc="http://schemas.microsoft.com/office/powerpoint/2013/main/command">
      <pc:docMk/>
      <pc:sldMk cId="0" sldId="281"/>
    </pc:sldMkLst>
    <p188:replyLst>
      <p188:reply id="{3F42ADEA-C92F-4115-9F9D-0282162BBD6D}" authorId="{AE0A2D53-71AC-7EF2-5579-1B9492FEDABA}" created="2025-07-14T15:27:50.056">
        <p188:txBody>
          <a:bodyPr/>
          <a:lstStyle/>
          <a:p>
            <a:r>
              <a:rPr lang="pl-PL"/>
              <a:t>Thank you, David, appreciate it!
There were also some formatting issues that I fixed in this and subsequent slides.
</a:t>
            </a:r>
          </a:p>
        </p188:txBody>
      </p188:reply>
    </p188:replyLst>
    <p188:txBody>
      <a:bodyPr/>
      <a:lstStyle/>
      <a:p>
        <a:r>
          <a:rPr lang="en-US"/>
          <a:t>There was some overlapping text here that I have corrected.</a:t>
        </a:r>
      </a:p>
    </p188:txBody>
  </p188:cm>
</p188:cmLst>
</file>

<file path=ppt/comments/modernComment_11F_0.xml><?xml version="1.0" encoding="utf-8"?>
<p188:cmLst xmlns:a="http://schemas.openxmlformats.org/drawingml/2006/main" xmlns:r="http://schemas.openxmlformats.org/officeDocument/2006/relationships" xmlns:p188="http://schemas.microsoft.com/office/powerpoint/2018/8/main">
  <p188:cm id="{D4B39A77-72C5-4656-BFC2-188EA6D19AC8}" authorId="{3297E51A-5BF5-83BE-2A6F-07533FE4F8B2}" status="resolved" created="2025-07-14T10:20:51.237" complete="100000">
    <pc:sldMkLst xmlns:pc="http://schemas.microsoft.com/office/powerpoint/2013/main/command">
      <pc:docMk/>
      <pc:sldMk cId="0" sldId="287"/>
    </pc:sldMkLst>
    <p188:replyLst>
      <p188:reply id="{8EF8F6CC-4B7F-4AEB-95D0-682621F1D33C}" authorId="{AE0A2D53-71AC-7EF2-5579-1B9492FEDABA}" created="2025-07-14T15:33:45.656">
        <p188:txBody>
          <a:bodyPr/>
          <a:lstStyle/>
          <a:p>
            <a:r>
              <a:rPr lang="pl-PL"/>
              <a:t>Thank you for the comment.
This minimalistic approach is intentional here.
It is a part of my teaching methodology.
I understand it might be challenging to understand the progression of the presentation without the narrative and that it might seem incomplete or confusing, and I’m sorry to hear that this fact made your work more difficult.
</a:t>
            </a:r>
          </a:p>
        </p188:txBody>
      </p188:reply>
    </p188:replyLst>
    <p188:txBody>
      <a:bodyPr/>
      <a:lstStyle/>
      <a:p>
        <a:r>
          <a:rPr lang="en-US"/>
          <a:t>The true effect of what? Missing some establishing details - would be easier to follow with a bit more written explanation at the start, please.</a:t>
        </a:r>
      </a:p>
    </p188:txBody>
  </p188:cm>
</p188:cmLst>
</file>

<file path=ppt/comments/modernComment_120_0.xml><?xml version="1.0" encoding="utf-8"?>
<p188:cmLst xmlns:a="http://schemas.openxmlformats.org/drawingml/2006/main" xmlns:r="http://schemas.openxmlformats.org/officeDocument/2006/relationships" xmlns:p188="http://schemas.microsoft.com/office/powerpoint/2018/8/main">
  <p188:cm id="{8E8A9A23-71D1-4511-A0C8-78F594CC67D9}" authorId="{3297E51A-5BF5-83BE-2A6F-07533FE4F8B2}" status="resolved" created="2025-07-14T10:21:17.616" complete="100000">
    <pc:sldMkLst xmlns:pc="http://schemas.microsoft.com/office/powerpoint/2013/main/command">
      <pc:docMk/>
      <pc:sldMk cId="0" sldId="288"/>
    </pc:sldMkLst>
    <p188:replyLst>
      <p188:reply id="{A1EA7A7C-4EF8-46B8-AE8F-FFF872591AD2}" authorId="{AE0A2D53-71AC-7EF2-5579-1B9492FEDABA}" created="2025-07-14T15:34:53.862">
        <p188:txBody>
          <a:bodyPr/>
          <a:lstStyle/>
          <a:p>
            <a:r>
              <a:rPr lang="pl-PL"/>
              <a:t>This phrasing is intentional.
I see how this might seem confusing without the narrative.
</a:t>
            </a:r>
          </a:p>
        </p188:txBody>
      </p188:reply>
    </p188:replyLst>
    <p188:txBody>
      <a:bodyPr/>
      <a:lstStyle/>
      <a:p>
        <a:r>
          <a:rPr lang="en-US"/>
          <a:t>How is what possible? That the analysts missed the true effect, or the true effect itself?</a:t>
        </a:r>
      </a:p>
    </p188:txBody>
  </p188:cm>
</p188:cmLst>
</file>

<file path=ppt/comments/modernComment_122_0.xml><?xml version="1.0" encoding="utf-8"?>
<p188:cmLst xmlns:a="http://schemas.openxmlformats.org/drawingml/2006/main" xmlns:r="http://schemas.openxmlformats.org/officeDocument/2006/relationships" xmlns:p188="http://schemas.microsoft.com/office/powerpoint/2018/8/main">
  <p188:cm id="{70281F1D-3F82-4A25-8A06-FDC7D0AE847E}" authorId="{3297E51A-5BF5-83BE-2A6F-07533FE4F8B2}" status="resolved" created="2025-07-14T10:21:46.434" complete="100000">
    <pc:sldMkLst xmlns:pc="http://schemas.microsoft.com/office/powerpoint/2013/main/command">
      <pc:docMk/>
      <pc:sldMk cId="0" sldId="290"/>
    </pc:sldMkLst>
    <p188:replyLst>
      <p188:reply id="{6431B39E-D6C2-402B-9BD7-BC4F9C00188C}" authorId="{AE0A2D53-71AC-7EF2-5579-1B9492FEDABA}" created="2025-07-14T15:30:57.532">
        <p188:txBody>
          <a:bodyPr/>
          <a:lstStyle/>
          <a:p>
            <a:r>
              <a:rPr lang="pl-PL"/>
              <a:t>That’s correct. These are anonymized variables, which is a part of the story.
</a:t>
            </a:r>
          </a:p>
        </p188:txBody>
      </p188:reply>
    </p188:replyLst>
    <p188:txBody>
      <a:bodyPr/>
      <a:lstStyle/>
      <a:p>
        <a:r>
          <a:rPr lang="en-US"/>
          <a:t>What are the variables being tested here? Axes are only marked as X and Y.</a:t>
        </a:r>
      </a:p>
    </p188:txBody>
  </p188:cm>
</p188:cmLst>
</file>

<file path=ppt/comments/modernComment_12D_0.xml><?xml version="1.0" encoding="utf-8"?>
<p188:cmLst xmlns:a="http://schemas.openxmlformats.org/drawingml/2006/main" xmlns:r="http://schemas.openxmlformats.org/officeDocument/2006/relationships" xmlns:p188="http://schemas.microsoft.com/office/powerpoint/2018/8/main">
  <p188:cm id="{98CC44D7-B6E7-4AAF-A0AF-D5133578A5CB}" authorId="{3297E51A-5BF5-83BE-2A6F-07533FE4F8B2}" status="resolved" created="2025-07-14T10:30:35.516" complete="100000">
    <pc:sldMkLst xmlns:pc="http://schemas.microsoft.com/office/powerpoint/2013/main/command">
      <pc:docMk/>
      <pc:sldMk cId="0" sldId="301"/>
    </pc:sldMkLst>
    <p188:replyLst>
      <p188:reply id="{40594C38-A8DF-443C-85C9-DF63DAF5C18D}" authorId="{AE0A2D53-71AC-7EF2-5579-1B9492FEDABA}" created="2025-07-14T15:35:38.240">
        <p188:txBody>
          <a:bodyPr/>
          <a:lstStyle/>
          <a:p>
            <a:r>
              <a:rPr lang="pl-PL"/>
              <a:t>Thank you , David, appreciate it! </a:t>
            </a:r>
          </a:p>
        </p188:txBody>
      </p188:reply>
    </p188:replyLst>
    <p188:txBody>
      <a:bodyPr/>
      <a:lstStyle/>
      <a:p>
        <a:r>
          <a:rPr lang="en-US"/>
          <a:t>This is a really good set of slides, very visual.</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82B04B51-1398-423F-AFE5-359D11842EB9}" authorId="{3297E51A-5BF5-83BE-2A6F-07533FE4F8B2}" status="resolved" created="2025-07-14T10:11:35.986" complete="100000">
    <pc:sldMkLst xmlns:pc="http://schemas.microsoft.com/office/powerpoint/2013/main/command">
      <pc:docMk/>
      <pc:sldMk cId="0" sldId="302"/>
    </pc:sldMkLst>
    <p188:replyLst>
      <p188:reply id="{A11DFB56-8593-404E-B388-51669BA1A37A}" authorId="{3297E51A-5BF5-83BE-2A6F-07533FE4F8B2}" created="2025-07-14T10:12:06.064">
        <p188:txBody>
          <a:bodyPr/>
          <a:lstStyle/>
          <a:p>
            <a:r>
              <a:rPr lang="en-US"/>
              <a:t>This applies across the presentation. Notes help us - the organizers, editors, and reviewers! - understand what you will discuss.</a:t>
            </a:r>
          </a:p>
        </p188:txBody>
      </p188:reply>
      <p188:reply id="{2BDA2851-93C9-42CE-BA25-52C9CDE7B13E}" authorId="{AE0A2D53-71AC-7EF2-5579-1B9492FEDABA}" created="2025-07-14T18:02:04.401">
        <p188:txBody>
          <a:bodyPr/>
          <a:lstStyle/>
          <a:p>
            <a:r>
              <a:rPr lang="pl-PL"/>
              <a:t>Thank you for the feedback, I’ll do my best to add some more context in the notes next time.</a:t>
            </a:r>
          </a:p>
        </p188:txBody>
      </p188:reply>
    </p188:replyLst>
    <p188:txBody>
      <a:bodyPr/>
      <a:lstStyle/>
      <a:p>
        <a:r>
          <a:rPr lang="en-US"/>
          <a:t>MG:
Try to provide the context with easy and simple sentences. Author didn’t provide the notes so I couldn’t what he will be speaking on. Slides are great but we don’t have much info to assess thoroughly. </a:t>
        </a:r>
      </a:p>
    </p188:txBody>
  </p188:cm>
</p188:cmLst>
</file>

<file path=ppt/comments/modernComment_12F_0.xml><?xml version="1.0" encoding="utf-8"?>
<p188:cmLst xmlns:a="http://schemas.openxmlformats.org/drawingml/2006/main" xmlns:r="http://schemas.openxmlformats.org/officeDocument/2006/relationships" xmlns:p188="http://schemas.microsoft.com/office/powerpoint/2018/8/main">
  <p188:cm id="{CD1853CE-36D9-43D6-BF59-258E620C48D1}" authorId="{E7E3B696-FFB9-1FAA-18D5-E5E9EB11E51E}" status="resolved" created="2025-07-13T03:46:19.714" complete="100000">
    <pc:sldMkLst xmlns:pc="http://schemas.microsoft.com/office/powerpoint/2013/main/command">
      <pc:docMk/>
      <pc:sldMk cId="0" sldId="303"/>
    </pc:sldMkLst>
    <p188:replyLst>
      <p188:reply id="{7731684B-A874-49D7-840C-87066D20A494}" authorId="{3297E51A-5BF5-83BE-2A6F-07533FE4F8B2}" created="2025-07-14T10:30:59.339">
        <p188:txBody>
          <a:bodyPr/>
          <a:lstStyle/>
          <a:p>
            <a:r>
              <a:rPr lang="en-US"/>
              <a:t>Could probably just remove it.</a:t>
            </a:r>
          </a:p>
        </p188:txBody>
      </p188:reply>
      <p188:reply id="{29595856-85DF-436E-B9D6-0F18C99E4348}" authorId="{AE0A2D53-71AC-7EF2-5579-1B9492FEDABA}" created="2025-07-14T15:36:33.119">
        <p188:txBody>
          <a:bodyPr/>
          <a:lstStyle/>
          <a:p>
            <a:r>
              <a:rPr lang="pl-PL"/>
              <a:t>Yes, this is intentional, the blank slide is here on purpose.</a:t>
            </a:r>
          </a:p>
        </p188:txBody>
      </p188:reply>
    </p188:replyLst>
    <p188:txBody>
      <a:bodyPr/>
      <a:lstStyle/>
      <a:p>
        <a:r>
          <a:rPr lang="en-US"/>
          <a:t>Feedback comments from AA:
Did we leave this slide blank intentionally?</a:t>
        </a:r>
      </a:p>
    </p188:txBody>
  </p188:cm>
</p188:cmLst>
</file>

<file path=ppt/comments/modernComment_13B_0.xml><?xml version="1.0" encoding="utf-8"?>
<p188:cmLst xmlns:a="http://schemas.openxmlformats.org/drawingml/2006/main" xmlns:r="http://schemas.openxmlformats.org/officeDocument/2006/relationships" xmlns:p188="http://schemas.microsoft.com/office/powerpoint/2018/8/main">
  <p188:cm id="{0855D0ED-E0F3-43BB-8ABE-517A6A933F84}" authorId="{3297E51A-5BF5-83BE-2A6F-07533FE4F8B2}" status="resolved" created="2025-07-14T10:12:42.536" complete="100000">
    <pc:sldMkLst xmlns:pc="http://schemas.microsoft.com/office/powerpoint/2013/main/command">
      <pc:docMk/>
      <pc:sldMk cId="0" sldId="315"/>
    </pc:sldMkLst>
    <p188:replyLst>
      <p188:reply id="{ECC4D19A-535A-41BB-98F6-055385B6747F}" authorId="{AE0A2D53-71AC-7EF2-5579-1B9492FEDABA}" created="2025-07-14T15:38:01.016">
        <p188:txBody>
          <a:bodyPr/>
          <a:lstStyle/>
          <a:p>
            <a:r>
              <a:rPr lang="pl-PL"/>
              <a:t>Spot on! ☺️</a:t>
            </a:r>
          </a:p>
        </p188:txBody>
      </p188:reply>
    </p188:replyLst>
    <p188:txBody>
      <a:bodyPr/>
      <a:lstStyle/>
      <a:p>
        <a:r>
          <a:rPr lang="en-US"/>
          <a:t>MG:
This is what I like about context building. Author uses a case study example to explain causal inference.</a:t>
        </a:r>
      </a:p>
    </p188:txBody>
  </p188:cm>
</p188:cmLst>
</file>

<file path=ppt/comments/modernComment_14C_0.xml><?xml version="1.0" encoding="utf-8"?>
<p188:cmLst xmlns:a="http://schemas.openxmlformats.org/drawingml/2006/main" xmlns:r="http://schemas.openxmlformats.org/officeDocument/2006/relationships" xmlns:p188="http://schemas.microsoft.com/office/powerpoint/2018/8/main">
  <p188:cm id="{19524DCA-2C77-4643-A05B-D54E86FE15DA}" authorId="{3297E51A-5BF5-83BE-2A6F-07533FE4F8B2}" status="resolved" created="2025-07-14T10:13:56.793" complete="100000">
    <pc:sldMkLst xmlns:pc="http://schemas.microsoft.com/office/powerpoint/2013/main/command">
      <pc:docMk/>
      <pc:sldMk cId="0" sldId="332"/>
    </pc:sldMkLst>
    <p188:replyLst>
      <p188:reply id="{3DF78FB5-E0B3-4E48-A4FC-C33F8EA52F10}" authorId="{AE0A2D53-71AC-7EF2-5579-1B9492FEDABA}" created="2025-07-14T15:38:39.033">
        <p188:txBody>
          <a:bodyPr/>
          <a:lstStyle/>
          <a:p>
            <a:r>
              <a:rPr lang="pl-PL"/>
              <a:t>Thanks, glad MG likes it!</a:t>
            </a:r>
          </a:p>
        </p188:txBody>
      </p188:reply>
    </p188:replyLst>
    <p188:txBody>
      <a:bodyPr/>
      <a:lstStyle/>
      <a:p>
        <a:r>
          <a:rPr lang="en-US"/>
          <a:t>MG:
Nice visualization to explain Causal inference. It is a complex topic to explain. These slides surely help.</a:t>
        </a:r>
      </a:p>
    </p188:txBody>
  </p188:cm>
</p188:cmLst>
</file>

<file path=ppt/comments/modernComment_154_0.xml><?xml version="1.0" encoding="utf-8"?>
<p188:cmLst xmlns:a="http://schemas.openxmlformats.org/drawingml/2006/main" xmlns:r="http://schemas.openxmlformats.org/officeDocument/2006/relationships" xmlns:p188="http://schemas.microsoft.com/office/powerpoint/2018/8/main">
  <p188:cm id="{5D23B5CF-DF73-4C87-8AFA-87E353D8B286}" authorId="{3297E51A-5BF5-83BE-2A6F-07533FE4F8B2}" status="resolved" created="2025-07-14T10:38:08.275" complete="100000">
    <pc:sldMkLst xmlns:pc="http://schemas.microsoft.com/office/powerpoint/2013/main/command">
      <pc:docMk/>
      <pc:sldMk cId="0" sldId="340"/>
    </pc:sldMkLst>
    <p188:replyLst>
      <p188:reply id="{54CD9122-53EE-485C-BBCC-501571A4B586}" authorId="{AE0A2D53-71AC-7EF2-5579-1B9492FEDABA}" created="2025-07-14T17:43:26.648">
        <p188:txBody>
          <a:bodyPr/>
          <a:lstStyle/>
          <a:p>
            <a:r>
              <a:rPr lang="pl-PL"/>
              <a:t>It is not common as far as I know.
The elf’s role is to represent hidden confounding – a set of unmeasured variables that can impact both the treatment and the outcome.
</a:t>
            </a:r>
          </a:p>
        </p188:txBody>
      </p188:reply>
    </p188:replyLst>
    <p188:txBody>
      <a:bodyPr/>
      <a:lstStyle/>
      <a:p>
        <a:r>
          <a:rPr lang="en-US"/>
          <a:t>Without accompanying text to give context, I have to admit the invisible elf is a bit confusing to me. Is this a common metaphor?!</a:t>
        </a:r>
      </a:p>
    </p188:txBody>
  </p188:cm>
</p188:cmLst>
</file>

<file path=ppt/comments/modernComment_158_0.xml><?xml version="1.0" encoding="utf-8"?>
<p188:cmLst xmlns:a="http://schemas.openxmlformats.org/drawingml/2006/main" xmlns:r="http://schemas.openxmlformats.org/officeDocument/2006/relationships" xmlns:p188="http://schemas.microsoft.com/office/powerpoint/2018/8/main">
  <p188:cm id="{89C17430-38F0-4329-9206-AE7F390A6972}" authorId="{3297E51A-5BF5-83BE-2A6F-07533FE4F8B2}" status="resolved" created="2025-07-14T10:14:16.517" complete="100000">
    <pc:sldMkLst xmlns:pc="http://schemas.microsoft.com/office/powerpoint/2013/main/command">
      <pc:docMk/>
      <pc:sldMk cId="0" sldId="344"/>
    </pc:sldMkLst>
    <p188:replyLst>
      <p188:reply id="{FAE2753C-C8AA-4C36-93B0-CA06F3A9BE91}" authorId="{3297E51A-5BF5-83BE-2A6F-07533FE4F8B2}" created="2025-07-14T10:14:37.602">
        <p188:txBody>
          <a:bodyPr/>
          <a:lstStyle/>
          <a:p>
            <a:r>
              <a:rPr lang="en-US"/>
              <a:t>Makes sense, but some more text would help! </a:t>
            </a:r>
          </a:p>
        </p188:txBody>
      </p188:reply>
      <p188:reply id="{F13CD09C-9DCE-4CDA-9685-7C74D7F7AE9C}" authorId="{AE0A2D53-71AC-7EF2-5579-1B9492FEDABA}" created="2025-07-14T17:44:09.245">
        <p188:txBody>
          <a:bodyPr/>
          <a:lstStyle/>
          <a:p>
            <a:r>
              <a:rPr lang="pl-PL"/>
              <a:t>Yes, that’s correct, this is for audience interaction</a:t>
            </a:r>
          </a:p>
        </p188:txBody>
      </p188:reply>
    </p188:replyLst>
    <p188:txBody>
      <a:bodyPr/>
      <a:lstStyle/>
      <a:p>
        <a:r>
          <a:rPr lang="en-US"/>
          <a:t>MG:
I think this is for the audience interactions. </a:t>
        </a:r>
      </a:p>
    </p188:txBody>
  </p188:cm>
</p188:cmLst>
</file>

<file path=ppt/comments/modernComment_172_0.xml><?xml version="1.0" encoding="utf-8"?>
<p188:cmLst xmlns:a="http://schemas.openxmlformats.org/drawingml/2006/main" xmlns:r="http://schemas.openxmlformats.org/officeDocument/2006/relationships" xmlns:p188="http://schemas.microsoft.com/office/powerpoint/2018/8/main">
  <p188:cm id="{FAE4882D-C7DF-4B14-9635-35D05E038760}" authorId="{3297E51A-5BF5-83BE-2A6F-07533FE4F8B2}" created="2025-07-14T10:15:28.067">
    <pc:sldMkLst xmlns:pc="http://schemas.microsoft.com/office/powerpoint/2013/main/command">
      <pc:docMk/>
      <pc:sldMk cId="0" sldId="370"/>
    </pc:sldMkLst>
    <p188:replyLst>
      <p188:reply id="{5327AF62-E2F2-4D65-AD86-401251634B4F}" authorId="{AE0A2D53-71AC-7EF2-5579-1B9492FEDABA}" created="2025-07-14T17:46:49.196">
        <p188:txBody>
          <a:bodyPr/>
          <a:lstStyle/>
          <a:p>
            <a:r>
              <a:rPr lang="pl-PL"/>
              <a:t>Thank you, MG, appreciate your kind words.</a:t>
            </a:r>
          </a:p>
        </p188:txBody>
      </p188:reply>
    </p188:replyLst>
    <p188:txBody>
      <a:bodyPr/>
      <a:lstStyle/>
      <a:p>
        <a:r>
          <a:rPr lang="en-US"/>
          <a:t>MG: This is one of best presentation slides I have seen for causal inference. This is a difficult topic in general to explain. Author uses visual images and case studies to make it easy to interpret. 
Apart from the minor changes, this PPT is good to go.</a:t>
        </a:r>
      </a:p>
    </p188:txBody>
  </p188:cm>
</p188:cmLst>
</file>

<file path=ppt/comments/modernComment_178_33D65A47.xml><?xml version="1.0" encoding="utf-8"?>
<p188:cmLst xmlns:a="http://schemas.openxmlformats.org/drawingml/2006/main" xmlns:r="http://schemas.openxmlformats.org/officeDocument/2006/relationships" xmlns:p188="http://schemas.microsoft.com/office/powerpoint/2018/8/main">
  <p188:cm id="{C2640AD9-CCD1-4FB1-9BC6-5F435F0F5360}" authorId="{E7E3B696-FFB9-1FAA-18D5-E5E9EB11E51E}" status="resolved" created="2025-07-13T03:45:38.275" complete="100000">
    <pc:sldMkLst xmlns:pc="http://schemas.microsoft.com/office/powerpoint/2013/main/command">
      <pc:docMk/>
      <pc:sldMk cId="0" sldId="278"/>
    </pc:sldMkLst>
    <p188:replyLst>
      <p188:reply id="{1C3DC987-E964-4A5D-B4DF-2263A22C2D86}" authorId="{3297E51A-5BF5-83BE-2A6F-07533FE4F8B2}" created="2025-07-14T10:19:34.293">
        <p188:txBody>
          <a:bodyPr/>
          <a:lstStyle/>
          <a:p>
            <a:r>
              <a:rPr lang="en-US"/>
              <a:t>Yes, please add axis labels.</a:t>
            </a:r>
          </a:p>
        </p188:txBody>
      </p188:reply>
      <p188:reply id="{203F35AB-45C1-4B93-A425-7931ABF4350D}" authorId="{AE0A2D53-71AC-7EF2-5579-1B9492FEDABA}" created="2025-07-14T15:26:48.671">
        <p188:txBody>
          <a:bodyPr/>
          <a:lstStyle/>
          <a:p>
            <a:r>
              <a:rPr lang="pl-PL"/>
              <a:t>Thanks for the suggestion. Added starting with the next slide.
</a:t>
            </a:r>
          </a:p>
        </p188:txBody>
      </p188:reply>
    </p188:replyLst>
    <p188:txBody>
      <a:bodyPr/>
      <a:lstStyle/>
      <a:p>
        <a:r>
          <a:rPr lang="en-US"/>
          <a:t>Feedback comments from AA:
Plot title &amp; axis titles for the usecase.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DC74-7996-38AA-9B2C-4F45CC15C37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C9544C-BD5B-6A4C-B908-2709A0FC869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2E725B0-2193-64FF-8D76-063A70138F1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B3F7164-5B67-BB76-A933-7D8BA2E4CF6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30560B7-B6A2-5B25-A785-A26B0CA1004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a:extLst>
              <a:ext uri="{FF2B5EF4-FFF2-40B4-BE49-F238E27FC236}">
                <a16:creationId xmlns:a16="http://schemas.microsoft.com/office/drawing/2014/main" id="{3AE95F77-3949-F375-B3EE-B36FF413A51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9CC8AC98-4663-8C56-7C24-8559EAEC61E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22655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C8F93-CC57-2286-4EEA-D9C77CED393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CA906F-6D94-C2D8-DFF5-EA3C769D23F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184B893-ACFA-8AF6-05CA-F19CD795228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B3242A6-E223-65C1-2E28-64630567A40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23F393D-B886-988E-DA57-078BD12663D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a:extLst>
              <a:ext uri="{FF2B5EF4-FFF2-40B4-BE49-F238E27FC236}">
                <a16:creationId xmlns:a16="http://schemas.microsoft.com/office/drawing/2014/main" id="{BCFA0558-DF94-3F81-295A-49ACDA87971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5326CB4-498C-5ECC-EB56-5A0ED72C01D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48270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54893-DA6D-C554-B047-40B2BE21F08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A37648D-A4A0-BFFB-40A3-D46BD47CCA3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15782F3-78A4-9DE5-4B0D-AC44D8AC3B7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71CC857-26C2-891D-8A81-BEE5D52B6A9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E4CE2AB-F732-1DBD-C6F4-BC0C68A9BF6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a:extLst>
              <a:ext uri="{FF2B5EF4-FFF2-40B4-BE49-F238E27FC236}">
                <a16:creationId xmlns:a16="http://schemas.microsoft.com/office/drawing/2014/main" id="{61349640-8BA3-3D5B-3E87-E3C4B6F0084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81D1A0F-A7D3-7326-401B-A8D95FBCC3A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68415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B20E7-DAD2-81F3-D7E5-1529B0E513E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2A3A93-C4F7-F93F-231D-3D46DB3FDC2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3771013-FAF3-1BD4-39E6-CCC6129CEE0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3AE9DB4-61D5-3808-D9E6-3A8B957FB72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92D97083-8838-0659-A01A-2FA63A9196C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a:extLst>
              <a:ext uri="{FF2B5EF4-FFF2-40B4-BE49-F238E27FC236}">
                <a16:creationId xmlns:a16="http://schemas.microsoft.com/office/drawing/2014/main" id="{EF926E52-620A-3DA9-EFF6-F55DF442B41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F1FAC2B-B647-2D20-0663-A67D0A0BD08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96891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AADEF-FD20-EBA7-4D4B-42FEC5DBBED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E07325-F471-0023-DC94-8744CFE7651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F2941B1-381C-7709-3487-D588E3E010D4}"/>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3CD4B19-C0CD-50E4-0A24-56F2393B028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682A6BD-A9A9-6F20-E5FF-180A9FDE7C2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a:extLst>
              <a:ext uri="{FF2B5EF4-FFF2-40B4-BE49-F238E27FC236}">
                <a16:creationId xmlns:a16="http://schemas.microsoft.com/office/drawing/2014/main" id="{9FD0F863-77B2-D81B-2B5C-DDA1ED58A29D}"/>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2DDBF41-89E4-CE96-3BD7-0E8C4E71C04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98128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064FA-08D1-F7BB-63A4-06541BB0866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DBA6EF-7C4B-E62C-4E79-1A5DAE06F1B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37A2E668-3868-B556-72CA-305EF8F1999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CB601F38-7DFD-706B-C2EE-3C1111C7B2D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FFE1CE1-62C7-3653-3FE3-7F010F66B9F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a:extLst>
              <a:ext uri="{FF2B5EF4-FFF2-40B4-BE49-F238E27FC236}">
                <a16:creationId xmlns:a16="http://schemas.microsoft.com/office/drawing/2014/main" id="{1DF48FF0-EC39-B786-2012-DF20C717A92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F4A66B6-36A3-3493-01FA-F7DA76654CF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01134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E011-BAF2-B88F-A9EB-3AE4B4460CA4}"/>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D4A0ED-D365-AD20-0F6D-CEDC252E121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052EFB9-0DC2-3EED-87B1-CDAFB13C064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DFBC2F2-57EE-8E3F-936C-69AD0B30790A}"/>
              </a:ext>
            </a:extLst>
          </p:cNvPr>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FFAF199-A5E7-5358-E827-7D7E68A8413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a:extLst>
              <a:ext uri="{FF2B5EF4-FFF2-40B4-BE49-F238E27FC236}">
                <a16:creationId xmlns:a16="http://schemas.microsoft.com/office/drawing/2014/main" id="{F4268247-A484-0061-B0D1-E7C73930874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60257F6-71E1-F56B-3CE6-52F68881204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86968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8/10/relationships/comments" Target="../comments/modernComment_100_0.xml"/><Relationship Id="rId7" Type="http://schemas.openxmlformats.org/officeDocument/2006/relationships/image" Target="../media/image4.svg"/><Relationship Id="rId12"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7.svg"/></Relationships>
</file>

<file path=ppt/slides/_rels/slide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7.sv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17.sv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96.png"/><Relationship Id="rId2" Type="http://schemas.microsoft.com/office/2018/10/relationships/comments" Target="../comments/modernComment_172_0.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microsoft.com/office/2018/10/relationships/comments" Target="../comments/modernComment_10F_0.xm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10_0.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1_0.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78_33D65A4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16_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19_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microsoft.com/office/2018/10/relationships/comments" Target="../comments/modernComment_11F_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microsoft.com/office/2018/10/relationships/comments" Target="../comments/modernComment_120_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22_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jpe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microsoft.com/office/2018/10/relationships/comments" Target="../comments/modernComment_12D_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0.jpe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microsoft.com/office/2018/10/relationships/comments" Target="../comments/modernComment_12E_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microsoft.com/office/2018/10/relationships/comments" Target="../comments/modernComment_12F_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svg"/><Relationship Id="rId7" Type="http://schemas.openxmlformats.org/officeDocument/2006/relationships/image" Target="../media/image54.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6.svg"/></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svg"/><Relationship Id="rId7" Type="http://schemas.openxmlformats.org/officeDocument/2006/relationships/image" Target="../media/image54.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0.svg"/><Relationship Id="rId10" Type="http://schemas.openxmlformats.org/officeDocument/2006/relationships/image" Target="../media/image57.png"/><Relationship Id="rId4" Type="http://schemas.openxmlformats.org/officeDocument/2006/relationships/image" Target="../media/image49.png"/><Relationship Id="rId9" Type="http://schemas.openxmlformats.org/officeDocument/2006/relationships/image" Target="../media/image56.svg"/></Relationships>
</file>

<file path=ppt/slides/_rels/slide5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svg"/><Relationship Id="rId7" Type="http://schemas.openxmlformats.org/officeDocument/2006/relationships/image" Target="../media/image54.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0.svg"/><Relationship Id="rId10" Type="http://schemas.openxmlformats.org/officeDocument/2006/relationships/image" Target="../media/image57.png"/><Relationship Id="rId4" Type="http://schemas.openxmlformats.org/officeDocument/2006/relationships/image" Target="../media/image49.png"/><Relationship Id="rId9" Type="http://schemas.openxmlformats.org/officeDocument/2006/relationships/image" Target="../media/image56.svg"/></Relationships>
</file>

<file path=ppt/slides/_rels/slide5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image" Target="../media/image2.sv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8/10/relationships/comments" Target="../comments/modernComment_13B_0.xml"/><Relationship Id="rId1" Type="http://schemas.openxmlformats.org/officeDocument/2006/relationships/slideLayout" Target="../slideLayouts/slideLayout7.xml"/><Relationship Id="rId5" Type="http://schemas.openxmlformats.org/officeDocument/2006/relationships/image" Target="../media/image62.sv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sv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sv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2.svg"/><Relationship Id="rId9"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sv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microsoft.com/office/2018/10/relationships/comments" Target="../comments/modernComment_14C_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18/10/relationships/comments" Target="../comments/modernComment_107_0.xml"/><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2.svg"/><Relationship Id="rId10" Type="http://schemas.openxmlformats.org/officeDocument/2006/relationships/image" Target="../media/image13.jpeg"/><Relationship Id="rId4" Type="http://schemas.openxmlformats.org/officeDocument/2006/relationships/image" Target="../media/image1.png"/><Relationship Id="rId9"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microsoft.com/office/2018/10/relationships/comments" Target="../comments/modernComment_154_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sv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microsoft.com/office/2018/10/relationships/comments" Target="../comments/modernComment_158_0.xml"/><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9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17.svg"/></Relationships>
</file>

<file path=ppt/slides/_rels/slide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17.svg"/></Relationships>
</file>

<file path=ppt/slides/_rels/slide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17.svg"/></Relationships>
</file>

<file path=ppt/slides/_rels/slide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17.sv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t="-30337" b="-30337"/>
            </a:stretch>
          </a:blipFill>
        </p:spPr>
        <p:txBody>
          <a:bodyPr/>
          <a:lstStyle/>
          <a:p>
            <a:endParaRPr lang="en-US"/>
          </a:p>
        </p:txBody>
      </p:sp>
      <p:sp>
        <p:nvSpPr>
          <p:cNvPr id="3" name="Freeform 3"/>
          <p:cNvSpPr/>
          <p:nvPr/>
        </p:nvSpPr>
        <p:spPr>
          <a:xfrm>
            <a:off x="0" y="2837207"/>
            <a:ext cx="18288000" cy="1176811"/>
          </a:xfrm>
          <a:custGeom>
            <a:avLst/>
            <a:gdLst/>
            <a:ahLst/>
            <a:cxnLst/>
            <a:rect l="l" t="t" r="r" b="b"/>
            <a:pathLst>
              <a:path w="18288000" h="1176811">
                <a:moveTo>
                  <a:pt x="0" y="0"/>
                </a:moveTo>
                <a:lnTo>
                  <a:pt x="18288000" y="0"/>
                </a:lnTo>
                <a:lnTo>
                  <a:pt x="18288000" y="1176811"/>
                </a:lnTo>
                <a:lnTo>
                  <a:pt x="0" y="11768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a:off x="14417256" y="6466736"/>
            <a:ext cx="2791564" cy="2791564"/>
          </a:xfrm>
          <a:custGeom>
            <a:avLst/>
            <a:gdLst/>
            <a:ahLst/>
            <a:cxnLst/>
            <a:rect l="l" t="t" r="r" b="b"/>
            <a:pathLst>
              <a:path w="2791564" h="2791564">
                <a:moveTo>
                  <a:pt x="0" y="0"/>
                </a:moveTo>
                <a:lnTo>
                  <a:pt x="2791564" y="0"/>
                </a:lnTo>
                <a:lnTo>
                  <a:pt x="2791564" y="2791564"/>
                </a:lnTo>
                <a:lnTo>
                  <a:pt x="0" y="27915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5" name="Group 5"/>
          <p:cNvGrpSpPr/>
          <p:nvPr/>
        </p:nvGrpSpPr>
        <p:grpSpPr>
          <a:xfrm>
            <a:off x="14591790" y="6630457"/>
            <a:ext cx="2442495" cy="2442485"/>
            <a:chOff x="0" y="0"/>
            <a:chExt cx="3256660" cy="3256646"/>
          </a:xfrm>
        </p:grpSpPr>
        <p:sp>
          <p:nvSpPr>
            <p:cNvPr id="6" name="Freeform 6"/>
            <p:cNvSpPr/>
            <p:nvPr/>
          </p:nvSpPr>
          <p:spPr>
            <a:xfrm>
              <a:off x="0" y="0"/>
              <a:ext cx="3256661" cy="3256661"/>
            </a:xfrm>
            <a:custGeom>
              <a:avLst/>
              <a:gdLst/>
              <a:ahLst/>
              <a:cxnLst/>
              <a:rect l="l" t="t" r="r" b="b"/>
              <a:pathLst>
                <a:path w="3256661" h="3256661">
                  <a:moveTo>
                    <a:pt x="3256661" y="1628394"/>
                  </a:moveTo>
                  <a:cubicBezTo>
                    <a:pt x="3256661" y="2527681"/>
                    <a:pt x="2527681" y="3256661"/>
                    <a:pt x="1628394" y="3256661"/>
                  </a:cubicBezTo>
                  <a:cubicBezTo>
                    <a:pt x="729107" y="3256661"/>
                    <a:pt x="0" y="2527554"/>
                    <a:pt x="0" y="1628394"/>
                  </a:cubicBezTo>
                  <a:cubicBezTo>
                    <a:pt x="0" y="729234"/>
                    <a:pt x="728980" y="0"/>
                    <a:pt x="1628267" y="0"/>
                  </a:cubicBezTo>
                  <a:cubicBezTo>
                    <a:pt x="2527554" y="0"/>
                    <a:pt x="3256661" y="728980"/>
                    <a:pt x="3256661" y="1628394"/>
                  </a:cubicBezTo>
                  <a:close/>
                </a:path>
              </a:pathLst>
            </a:custGeom>
            <a:blipFill>
              <a:blip r:embed="rId10"/>
              <a:stretch>
                <a:fillRect/>
              </a:stretch>
            </a:blipFill>
          </p:spPr>
          <p:txBody>
            <a:bodyPr/>
            <a:lstStyle/>
            <a:p>
              <a:endParaRPr lang="en-US"/>
            </a:p>
          </p:txBody>
        </p:sp>
      </p:grpSp>
      <p:sp>
        <p:nvSpPr>
          <p:cNvPr id="7" name="Freeform 7"/>
          <p:cNvSpPr/>
          <p:nvPr/>
        </p:nvSpPr>
        <p:spPr>
          <a:xfrm>
            <a:off x="972949" y="802867"/>
            <a:ext cx="4210171" cy="863085"/>
          </a:xfrm>
          <a:custGeom>
            <a:avLst/>
            <a:gdLst/>
            <a:ahLst/>
            <a:cxnLst/>
            <a:rect l="l" t="t" r="r" b="b"/>
            <a:pathLst>
              <a:path w="4210171" h="863085">
                <a:moveTo>
                  <a:pt x="0" y="0"/>
                </a:moveTo>
                <a:lnTo>
                  <a:pt x="4210171" y="0"/>
                </a:lnTo>
                <a:lnTo>
                  <a:pt x="4210171" y="863085"/>
                </a:lnTo>
                <a:lnTo>
                  <a:pt x="0" y="863085"/>
                </a:lnTo>
                <a:lnTo>
                  <a:pt x="0" y="0"/>
                </a:lnTo>
                <a:close/>
              </a:path>
            </a:pathLst>
          </a:custGeom>
          <a:blipFill>
            <a:blip r:embed="rId11">
              <a:extLst>
                <a:ext uri="{96DAC541-7B7A-43D3-8B79-37D633B846F1}">
                  <asvg:svgBlip xmlns:asvg="http://schemas.microsoft.com/office/drawing/2016/SVG/main" r:embed="rId12"/>
                </a:ext>
              </a:extLst>
            </a:blip>
            <a:stretch>
              <a:fillRect l="-10" r="-10"/>
            </a:stretch>
          </a:blipFill>
        </p:spPr>
        <p:txBody>
          <a:bodyPr/>
          <a:lstStyle/>
          <a:p>
            <a:endParaRPr lang="en-US"/>
          </a:p>
        </p:txBody>
      </p:sp>
      <p:grpSp>
        <p:nvGrpSpPr>
          <p:cNvPr id="8" name="Group 8"/>
          <p:cNvGrpSpPr/>
          <p:nvPr/>
        </p:nvGrpSpPr>
        <p:grpSpPr>
          <a:xfrm>
            <a:off x="10595544" y="7545884"/>
            <a:ext cx="3453961" cy="57150"/>
            <a:chOff x="0" y="0"/>
            <a:chExt cx="4605281" cy="76200"/>
          </a:xfrm>
        </p:grpSpPr>
        <p:sp>
          <p:nvSpPr>
            <p:cNvPr id="9" name="Freeform 9"/>
            <p:cNvSpPr/>
            <p:nvPr/>
          </p:nvSpPr>
          <p:spPr>
            <a:xfrm>
              <a:off x="25273" y="0"/>
              <a:ext cx="4554728" cy="76200"/>
            </a:xfrm>
            <a:custGeom>
              <a:avLst/>
              <a:gdLst/>
              <a:ahLst/>
              <a:cxnLst/>
              <a:rect l="l" t="t" r="r" b="b"/>
              <a:pathLst>
                <a:path w="4554728" h="76200">
                  <a:moveTo>
                    <a:pt x="254" y="0"/>
                  </a:moveTo>
                  <a:lnTo>
                    <a:pt x="4554728" y="25400"/>
                  </a:lnTo>
                  <a:lnTo>
                    <a:pt x="4554474" y="76200"/>
                  </a:lnTo>
                  <a:lnTo>
                    <a:pt x="0" y="50800"/>
                  </a:lnTo>
                  <a:close/>
                </a:path>
              </a:pathLst>
            </a:custGeom>
            <a:solidFill>
              <a:srgbClr val="FFFFFF"/>
            </a:solidFill>
          </p:spPr>
          <p:txBody>
            <a:bodyPr/>
            <a:lstStyle/>
            <a:p>
              <a:endParaRPr lang="en-US"/>
            </a:p>
          </p:txBody>
        </p:sp>
      </p:grpSp>
      <p:sp>
        <p:nvSpPr>
          <p:cNvPr id="10" name="TextBox 10"/>
          <p:cNvSpPr txBox="1"/>
          <p:nvPr/>
        </p:nvSpPr>
        <p:spPr>
          <a:xfrm>
            <a:off x="972949" y="4345027"/>
            <a:ext cx="16114333" cy="523875"/>
          </a:xfrm>
          <a:prstGeom prst="rect">
            <a:avLst/>
          </a:prstGeom>
        </p:spPr>
        <p:txBody>
          <a:bodyPr lIns="0" tIns="0" rIns="0" bIns="0" rtlCol="0" anchor="t">
            <a:spAutoFit/>
          </a:bodyPr>
          <a:lstStyle/>
          <a:p>
            <a:pPr algn="l">
              <a:lnSpc>
                <a:spcPts val="4200"/>
              </a:lnSpc>
            </a:pPr>
            <a:r>
              <a:rPr lang="en-US" sz="3000">
                <a:solidFill>
                  <a:srgbClr val="FFFFFF"/>
                </a:solidFill>
                <a:latin typeface="Outfit"/>
                <a:ea typeface="Outfit"/>
                <a:cs typeface="Outfit"/>
                <a:sym typeface="Outfit"/>
              </a:rPr>
              <a:t>Making Decisions When We Know Less Than We’d Like to</a:t>
            </a:r>
          </a:p>
        </p:txBody>
      </p:sp>
      <p:sp>
        <p:nvSpPr>
          <p:cNvPr id="11" name="TextBox 11"/>
          <p:cNvSpPr txBox="1"/>
          <p:nvPr/>
        </p:nvSpPr>
        <p:spPr>
          <a:xfrm>
            <a:off x="1028700" y="2890877"/>
            <a:ext cx="13563090" cy="863600"/>
          </a:xfrm>
          <a:prstGeom prst="rect">
            <a:avLst/>
          </a:prstGeom>
        </p:spPr>
        <p:txBody>
          <a:bodyPr lIns="0" tIns="0" rIns="0" bIns="0" rtlCol="0" anchor="t">
            <a:spAutoFit/>
          </a:bodyPr>
          <a:lstStyle/>
          <a:p>
            <a:pPr algn="l">
              <a:lnSpc>
                <a:spcPts val="7000"/>
              </a:lnSpc>
            </a:pPr>
            <a:r>
              <a:rPr lang="en-US" sz="4999" b="1">
                <a:solidFill>
                  <a:srgbClr val="FFFFFF"/>
                </a:solidFill>
                <a:latin typeface="Outfit Bold"/>
                <a:ea typeface="Outfit Bold"/>
                <a:cs typeface="Outfit Bold"/>
                <a:sym typeface="Outfit Bold"/>
              </a:rPr>
              <a:t>Causal Inference Under Hidden Confounding</a:t>
            </a:r>
          </a:p>
        </p:txBody>
      </p:sp>
      <p:sp>
        <p:nvSpPr>
          <p:cNvPr id="12" name="TextBox 12"/>
          <p:cNvSpPr txBox="1"/>
          <p:nvPr/>
        </p:nvSpPr>
        <p:spPr>
          <a:xfrm>
            <a:off x="10523069" y="6808649"/>
            <a:ext cx="3478918" cy="613410"/>
          </a:xfrm>
          <a:prstGeom prst="rect">
            <a:avLst/>
          </a:prstGeom>
        </p:spPr>
        <p:txBody>
          <a:bodyPr lIns="0" tIns="0" rIns="0" bIns="0" rtlCol="0" anchor="t">
            <a:spAutoFit/>
          </a:bodyPr>
          <a:lstStyle/>
          <a:p>
            <a:pPr algn="ctr">
              <a:lnSpc>
                <a:spcPts val="5040"/>
              </a:lnSpc>
            </a:pPr>
            <a:r>
              <a:rPr lang="en-US" sz="3600">
                <a:solidFill>
                  <a:srgbClr val="FFFFFF"/>
                </a:solidFill>
                <a:latin typeface="Outfit"/>
                <a:ea typeface="Outfit"/>
                <a:cs typeface="Outfit"/>
                <a:sym typeface="Outfit"/>
              </a:rPr>
              <a:t>Alex Molak</a:t>
            </a:r>
          </a:p>
        </p:txBody>
      </p:sp>
      <p:sp>
        <p:nvSpPr>
          <p:cNvPr id="13" name="TextBox 13"/>
          <p:cNvSpPr txBox="1"/>
          <p:nvPr/>
        </p:nvSpPr>
        <p:spPr>
          <a:xfrm>
            <a:off x="1395702" y="856597"/>
            <a:ext cx="3364665" cy="679425"/>
          </a:xfrm>
          <a:prstGeom prst="rect">
            <a:avLst/>
          </a:prstGeom>
        </p:spPr>
        <p:txBody>
          <a:bodyPr lIns="0" tIns="0" rIns="0" bIns="0" rtlCol="0" anchor="t">
            <a:spAutoFit/>
          </a:bodyPr>
          <a:lstStyle/>
          <a:p>
            <a:pPr algn="l">
              <a:lnSpc>
                <a:spcPts val="5598"/>
              </a:lnSpc>
            </a:pPr>
            <a:r>
              <a:rPr lang="en-US" sz="3999">
                <a:solidFill>
                  <a:srgbClr val="000000"/>
                </a:solidFill>
                <a:latin typeface="Outfit"/>
                <a:ea typeface="Outfit"/>
                <a:cs typeface="Outfit"/>
                <a:sym typeface="Outfit"/>
              </a:rPr>
              <a:t>Starting Now</a:t>
            </a:r>
          </a:p>
        </p:txBody>
      </p:sp>
      <p:sp>
        <p:nvSpPr>
          <p:cNvPr id="14" name="TextBox 14"/>
          <p:cNvSpPr txBox="1"/>
          <p:nvPr/>
        </p:nvSpPr>
        <p:spPr>
          <a:xfrm>
            <a:off x="10728788" y="7583983"/>
            <a:ext cx="3478918" cy="1275286"/>
          </a:xfrm>
          <a:prstGeom prst="rect">
            <a:avLst/>
          </a:prstGeom>
        </p:spPr>
        <p:txBody>
          <a:bodyPr lIns="0" tIns="0" rIns="0" bIns="0" rtlCol="0" anchor="t">
            <a:spAutoFit/>
          </a:bodyPr>
          <a:lstStyle/>
          <a:p>
            <a:pPr algn="ctr">
              <a:lnSpc>
                <a:spcPts val="3358"/>
              </a:lnSpc>
            </a:pPr>
            <a:r>
              <a:rPr lang="en-US" sz="2400" dirty="0">
                <a:solidFill>
                  <a:srgbClr val="FFFFFF"/>
                </a:solidFill>
                <a:latin typeface="Outfit"/>
                <a:ea typeface="Outfit"/>
                <a:cs typeface="Outfit"/>
                <a:sym typeface="Outfit"/>
              </a:rPr>
              <a:t>Founder @ CausalPython.io || Senior Data Scientist @ Lingaro</a:t>
            </a:r>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023487" cy="10287000"/>
            <a:chOff x="0" y="0"/>
            <a:chExt cx="9364649" cy="13716000"/>
          </a:xfrm>
        </p:grpSpPr>
        <p:sp>
          <p:nvSpPr>
            <p:cNvPr id="3" name="Freeform 3"/>
            <p:cNvSpPr/>
            <p:nvPr/>
          </p:nvSpPr>
          <p:spPr>
            <a:xfrm>
              <a:off x="0" y="0"/>
              <a:ext cx="9364599" cy="13716000"/>
            </a:xfrm>
            <a:custGeom>
              <a:avLst/>
              <a:gdLst/>
              <a:ahLst/>
              <a:cxnLst/>
              <a:rect l="l" t="t" r="r" b="b"/>
              <a:pathLst>
                <a:path w="9364599" h="13716000">
                  <a:moveTo>
                    <a:pt x="0" y="0"/>
                  </a:moveTo>
                  <a:lnTo>
                    <a:pt x="9364599" y="0"/>
                  </a:lnTo>
                  <a:lnTo>
                    <a:pt x="9364599" y="13716000"/>
                  </a:lnTo>
                  <a:lnTo>
                    <a:pt x="0" y="13716000"/>
                  </a:lnTo>
                  <a:close/>
                </a:path>
              </a:pathLst>
            </a:custGeom>
            <a:solidFill>
              <a:srgbClr val="000000"/>
            </a:solidFill>
          </p:spPr>
          <p:txBody>
            <a:bodyPr/>
            <a:lstStyle/>
            <a:p>
              <a:endParaRPr lang="en-US"/>
            </a:p>
          </p:txBody>
        </p:sp>
      </p:grpSp>
      <p:sp>
        <p:nvSpPr>
          <p:cNvPr id="4" name="TextBox 4"/>
          <p:cNvSpPr txBox="1"/>
          <p:nvPr/>
        </p:nvSpPr>
        <p:spPr>
          <a:xfrm>
            <a:off x="1028700" y="2076450"/>
            <a:ext cx="4719072" cy="1219200"/>
          </a:xfrm>
          <a:prstGeom prst="rect">
            <a:avLst/>
          </a:prstGeom>
        </p:spPr>
        <p:txBody>
          <a:bodyPr lIns="0" tIns="0" rIns="0" bIns="0" rtlCol="0" anchor="t">
            <a:spAutoFit/>
          </a:bodyPr>
          <a:lstStyle/>
          <a:p>
            <a:pPr algn="l">
              <a:lnSpc>
                <a:spcPts val="9600"/>
              </a:lnSpc>
            </a:pPr>
            <a:r>
              <a:rPr lang="en-US" sz="8000">
                <a:solidFill>
                  <a:srgbClr val="FFFFFF"/>
                </a:solidFill>
                <a:latin typeface="Lexend Deca"/>
                <a:ea typeface="Lexend Deca"/>
                <a:cs typeface="Lexend Deca"/>
                <a:sym typeface="Lexend Deca"/>
              </a:rPr>
              <a:t>Agenda</a:t>
            </a:r>
          </a:p>
        </p:txBody>
      </p:sp>
      <p:grpSp>
        <p:nvGrpSpPr>
          <p:cNvPr id="5" name="Group 5"/>
          <p:cNvGrpSpPr/>
          <p:nvPr/>
        </p:nvGrpSpPr>
        <p:grpSpPr>
          <a:xfrm>
            <a:off x="1009650" y="1809031"/>
            <a:ext cx="5181600" cy="38100"/>
            <a:chOff x="0" y="0"/>
            <a:chExt cx="6908800" cy="50800"/>
          </a:xfrm>
        </p:grpSpPr>
        <p:sp>
          <p:nvSpPr>
            <p:cNvPr id="6" name="Freeform 6"/>
            <p:cNvSpPr/>
            <p:nvPr/>
          </p:nvSpPr>
          <p:spPr>
            <a:xfrm>
              <a:off x="25400" y="0"/>
              <a:ext cx="6858000" cy="50800"/>
            </a:xfrm>
            <a:custGeom>
              <a:avLst/>
              <a:gdLst/>
              <a:ahLst/>
              <a:cxnLst/>
              <a:rect l="l" t="t" r="r" b="b"/>
              <a:pathLst>
                <a:path w="6858000" h="50800">
                  <a:moveTo>
                    <a:pt x="0" y="0"/>
                  </a:moveTo>
                  <a:lnTo>
                    <a:pt x="6858000" y="0"/>
                  </a:lnTo>
                  <a:lnTo>
                    <a:pt x="6858000" y="50800"/>
                  </a:lnTo>
                  <a:lnTo>
                    <a:pt x="0" y="50800"/>
                  </a:lnTo>
                  <a:close/>
                </a:path>
              </a:pathLst>
            </a:custGeom>
            <a:solidFill>
              <a:srgbClr val="FFFFFF"/>
            </a:solidFill>
          </p:spPr>
          <p:txBody>
            <a:bodyPr/>
            <a:lstStyle/>
            <a:p>
              <a:endParaRPr lang="en-US"/>
            </a:p>
          </p:txBody>
        </p:sp>
      </p:grpSp>
      <p:grpSp>
        <p:nvGrpSpPr>
          <p:cNvPr id="7" name="Group 7"/>
          <p:cNvGrpSpPr/>
          <p:nvPr/>
        </p:nvGrpSpPr>
        <p:grpSpPr>
          <a:xfrm>
            <a:off x="8018823" y="1828081"/>
            <a:ext cx="8931400" cy="38100"/>
            <a:chOff x="0" y="0"/>
            <a:chExt cx="11908533" cy="50800"/>
          </a:xfrm>
        </p:grpSpPr>
        <p:sp>
          <p:nvSpPr>
            <p:cNvPr id="8" name="Freeform 8"/>
            <p:cNvSpPr/>
            <p:nvPr/>
          </p:nvSpPr>
          <p:spPr>
            <a:xfrm>
              <a:off x="25400" y="0"/>
              <a:ext cx="11857736" cy="50800"/>
            </a:xfrm>
            <a:custGeom>
              <a:avLst/>
              <a:gdLst/>
              <a:ahLst/>
              <a:cxnLst/>
              <a:rect l="l" t="t" r="r" b="b"/>
              <a:pathLst>
                <a:path w="11857736" h="50800">
                  <a:moveTo>
                    <a:pt x="0" y="0"/>
                  </a:moveTo>
                  <a:lnTo>
                    <a:pt x="11857736" y="0"/>
                  </a:lnTo>
                  <a:lnTo>
                    <a:pt x="11857736" y="50800"/>
                  </a:lnTo>
                  <a:lnTo>
                    <a:pt x="0" y="50800"/>
                  </a:lnTo>
                  <a:close/>
                </a:path>
              </a:pathLst>
            </a:custGeom>
            <a:solidFill>
              <a:srgbClr val="000000"/>
            </a:solidFill>
          </p:spPr>
          <p:txBody>
            <a:bodyPr/>
            <a:lstStyle/>
            <a:p>
              <a:endParaRPr lang="en-US"/>
            </a:p>
          </p:txBody>
        </p:sp>
      </p:grpSp>
      <p:sp>
        <p:nvSpPr>
          <p:cNvPr id="11" name="TextBox 11"/>
          <p:cNvSpPr txBox="1"/>
          <p:nvPr/>
        </p:nvSpPr>
        <p:spPr>
          <a:xfrm>
            <a:off x="8168173" y="1837606"/>
            <a:ext cx="389742"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00</a:t>
            </a:r>
          </a:p>
        </p:txBody>
      </p:sp>
      <p:sp>
        <p:nvSpPr>
          <p:cNvPr id="12" name="TextBox 12"/>
          <p:cNvSpPr txBox="1"/>
          <p:nvPr/>
        </p:nvSpPr>
        <p:spPr>
          <a:xfrm>
            <a:off x="9016091" y="1988736"/>
            <a:ext cx="7632489"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What’s the fuss? Causality, Decision-Making &amp; Science</a:t>
            </a:r>
          </a:p>
        </p:txBody>
      </p:sp>
      <p:grpSp>
        <p:nvGrpSpPr>
          <p:cNvPr id="25" name="Group 25"/>
          <p:cNvGrpSpPr/>
          <p:nvPr/>
        </p:nvGrpSpPr>
        <p:grpSpPr>
          <a:xfrm>
            <a:off x="13345" y="8757648"/>
            <a:ext cx="254123" cy="336610"/>
            <a:chOff x="0" y="0"/>
            <a:chExt cx="338831" cy="448814"/>
          </a:xfrm>
        </p:grpSpPr>
        <p:sp>
          <p:nvSpPr>
            <p:cNvPr id="26" name="Freeform 26"/>
            <p:cNvSpPr/>
            <p:nvPr/>
          </p:nvSpPr>
          <p:spPr>
            <a:xfrm>
              <a:off x="0" y="0"/>
              <a:ext cx="338836" cy="448818"/>
            </a:xfrm>
            <a:custGeom>
              <a:avLst/>
              <a:gdLst/>
              <a:ahLst/>
              <a:cxnLst/>
              <a:rect l="l" t="t" r="r" b="b"/>
              <a:pathLst>
                <a:path w="338836" h="448818">
                  <a:moveTo>
                    <a:pt x="338836" y="448818"/>
                  </a:moveTo>
                  <a:lnTo>
                    <a:pt x="0" y="448818"/>
                  </a:lnTo>
                  <a:lnTo>
                    <a:pt x="0" y="0"/>
                  </a:lnTo>
                  <a:lnTo>
                    <a:pt x="338836" y="0"/>
                  </a:lnTo>
                  <a:close/>
                </a:path>
              </a:pathLst>
            </a:custGeom>
            <a:solidFill>
              <a:srgbClr val="4F5252"/>
            </a:solidFill>
          </p:spPr>
          <p:txBody>
            <a:bodyPr/>
            <a:lstStyle/>
            <a:p>
              <a:endParaRPr lang="en-US"/>
            </a:p>
          </p:txBody>
        </p:sp>
      </p:grpSp>
      <p:grpSp>
        <p:nvGrpSpPr>
          <p:cNvPr id="27" name="Group 27"/>
          <p:cNvGrpSpPr/>
          <p:nvPr/>
        </p:nvGrpSpPr>
        <p:grpSpPr>
          <a:xfrm>
            <a:off x="660168" y="8757648"/>
            <a:ext cx="1031112" cy="336610"/>
            <a:chOff x="0" y="0"/>
            <a:chExt cx="1374817" cy="448814"/>
          </a:xfrm>
        </p:grpSpPr>
        <p:sp>
          <p:nvSpPr>
            <p:cNvPr id="28" name="Freeform 28"/>
            <p:cNvSpPr/>
            <p:nvPr/>
          </p:nvSpPr>
          <p:spPr>
            <a:xfrm>
              <a:off x="0" y="0"/>
              <a:ext cx="1374775" cy="448818"/>
            </a:xfrm>
            <a:custGeom>
              <a:avLst/>
              <a:gdLst/>
              <a:ahLst/>
              <a:cxnLst/>
              <a:rect l="l" t="t" r="r" b="b"/>
              <a:pathLst>
                <a:path w="1374775" h="448818">
                  <a:moveTo>
                    <a:pt x="1374775" y="448818"/>
                  </a:moveTo>
                  <a:lnTo>
                    <a:pt x="0" y="448818"/>
                  </a:lnTo>
                  <a:lnTo>
                    <a:pt x="0" y="0"/>
                  </a:lnTo>
                  <a:lnTo>
                    <a:pt x="1374775" y="0"/>
                  </a:lnTo>
                  <a:close/>
                </a:path>
              </a:pathLst>
            </a:custGeom>
            <a:solidFill>
              <a:srgbClr val="4F5252"/>
            </a:solidFill>
          </p:spPr>
          <p:txBody>
            <a:bodyPr/>
            <a:lstStyle/>
            <a:p>
              <a:endParaRPr lang="en-US"/>
            </a:p>
          </p:txBody>
        </p:sp>
      </p:grpSp>
      <p:grpSp>
        <p:nvGrpSpPr>
          <p:cNvPr id="29" name="Group 29"/>
          <p:cNvGrpSpPr/>
          <p:nvPr/>
        </p:nvGrpSpPr>
        <p:grpSpPr>
          <a:xfrm>
            <a:off x="2276627" y="8757648"/>
            <a:ext cx="954532" cy="336610"/>
            <a:chOff x="0" y="0"/>
            <a:chExt cx="1272709" cy="448814"/>
          </a:xfrm>
        </p:grpSpPr>
        <p:sp>
          <p:nvSpPr>
            <p:cNvPr id="30" name="Freeform 30"/>
            <p:cNvSpPr/>
            <p:nvPr/>
          </p:nvSpPr>
          <p:spPr>
            <a:xfrm>
              <a:off x="0" y="0"/>
              <a:ext cx="1272667" cy="448818"/>
            </a:xfrm>
            <a:custGeom>
              <a:avLst/>
              <a:gdLst/>
              <a:ahLst/>
              <a:cxnLst/>
              <a:rect l="l" t="t" r="r" b="b"/>
              <a:pathLst>
                <a:path w="1272667" h="448818">
                  <a:moveTo>
                    <a:pt x="1272667" y="448818"/>
                  </a:moveTo>
                  <a:lnTo>
                    <a:pt x="0" y="448818"/>
                  </a:lnTo>
                  <a:lnTo>
                    <a:pt x="0" y="0"/>
                  </a:lnTo>
                  <a:lnTo>
                    <a:pt x="1272667" y="0"/>
                  </a:lnTo>
                  <a:close/>
                </a:path>
              </a:pathLst>
            </a:custGeom>
            <a:solidFill>
              <a:srgbClr val="4F5252"/>
            </a:solidFill>
          </p:spPr>
          <p:txBody>
            <a:bodyPr/>
            <a:lstStyle/>
            <a:p>
              <a:endParaRPr lang="en-US"/>
            </a:p>
          </p:txBody>
        </p:sp>
      </p:grpSp>
      <p:grpSp>
        <p:nvGrpSpPr>
          <p:cNvPr id="31" name="Group 31"/>
          <p:cNvGrpSpPr/>
          <p:nvPr/>
        </p:nvGrpSpPr>
        <p:grpSpPr>
          <a:xfrm>
            <a:off x="3643151" y="8757648"/>
            <a:ext cx="253873" cy="336610"/>
            <a:chOff x="0" y="0"/>
            <a:chExt cx="338497" cy="448814"/>
          </a:xfrm>
        </p:grpSpPr>
        <p:sp>
          <p:nvSpPr>
            <p:cNvPr id="32" name="Freeform 32"/>
            <p:cNvSpPr/>
            <p:nvPr/>
          </p:nvSpPr>
          <p:spPr>
            <a:xfrm>
              <a:off x="0" y="0"/>
              <a:ext cx="338455" cy="448818"/>
            </a:xfrm>
            <a:custGeom>
              <a:avLst/>
              <a:gdLst/>
              <a:ahLst/>
              <a:cxnLst/>
              <a:rect l="l" t="t" r="r" b="b"/>
              <a:pathLst>
                <a:path w="338455" h="448818">
                  <a:moveTo>
                    <a:pt x="338455" y="448818"/>
                  </a:moveTo>
                  <a:lnTo>
                    <a:pt x="0" y="448818"/>
                  </a:lnTo>
                  <a:lnTo>
                    <a:pt x="0" y="0"/>
                  </a:lnTo>
                  <a:lnTo>
                    <a:pt x="338455" y="0"/>
                  </a:lnTo>
                  <a:close/>
                </a:path>
              </a:pathLst>
            </a:custGeom>
            <a:solidFill>
              <a:srgbClr val="57B7F7"/>
            </a:solidFill>
          </p:spPr>
          <p:txBody>
            <a:bodyPr/>
            <a:lstStyle/>
            <a:p>
              <a:endParaRPr lang="en-US"/>
            </a:p>
          </p:txBody>
        </p:sp>
      </p:grpSp>
      <p:grpSp>
        <p:nvGrpSpPr>
          <p:cNvPr id="33" name="Group 33"/>
          <p:cNvGrpSpPr/>
          <p:nvPr/>
        </p:nvGrpSpPr>
        <p:grpSpPr>
          <a:xfrm>
            <a:off x="4478074" y="8757648"/>
            <a:ext cx="254064" cy="336610"/>
            <a:chOff x="0" y="0"/>
            <a:chExt cx="338751" cy="448814"/>
          </a:xfrm>
        </p:grpSpPr>
        <p:sp>
          <p:nvSpPr>
            <p:cNvPr id="34" name="Freeform 34"/>
            <p:cNvSpPr/>
            <p:nvPr/>
          </p:nvSpPr>
          <p:spPr>
            <a:xfrm>
              <a:off x="0" y="0"/>
              <a:ext cx="338709" cy="448818"/>
            </a:xfrm>
            <a:custGeom>
              <a:avLst/>
              <a:gdLst/>
              <a:ahLst/>
              <a:cxnLst/>
              <a:rect l="l" t="t" r="r" b="b"/>
              <a:pathLst>
                <a:path w="338709" h="448818">
                  <a:moveTo>
                    <a:pt x="338709" y="448818"/>
                  </a:moveTo>
                  <a:lnTo>
                    <a:pt x="0" y="448818"/>
                  </a:lnTo>
                  <a:lnTo>
                    <a:pt x="0" y="0"/>
                  </a:lnTo>
                  <a:lnTo>
                    <a:pt x="338709" y="0"/>
                  </a:lnTo>
                  <a:close/>
                </a:path>
              </a:pathLst>
            </a:custGeom>
            <a:solidFill>
              <a:srgbClr val="00CD8F"/>
            </a:solidFill>
          </p:spPr>
          <p:txBody>
            <a:bodyPr/>
            <a:lstStyle/>
            <a:p>
              <a:endParaRPr lang="en-US"/>
            </a:p>
          </p:txBody>
        </p:sp>
      </p:grpSp>
      <p:sp>
        <p:nvSpPr>
          <p:cNvPr id="36" name="Freeform 3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1131847"/>
            <a:ext cx="10034559" cy="863600"/>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The Three Ways:</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100</a:t>
            </a:r>
          </a:p>
        </p:txBody>
      </p:sp>
      <p:sp>
        <p:nvSpPr>
          <p:cNvPr id="10" name="TextBox 10"/>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1131847"/>
            <a:ext cx="10034559" cy="2635250"/>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The Three Ways:</a:t>
            </a:r>
          </a:p>
          <a:p>
            <a:pPr algn="l">
              <a:lnSpc>
                <a:spcPts val="7000"/>
              </a:lnSpc>
            </a:pPr>
            <a:endParaRPr lang="en-US" sz="5000" b="1">
              <a:solidFill>
                <a:srgbClr val="000000"/>
              </a:solidFill>
              <a:latin typeface="Outfit Bold"/>
              <a:ea typeface="Outfit Bold"/>
              <a:cs typeface="Outfit Bold"/>
              <a:sym typeface="Outfit Bold"/>
            </a:endParaRP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Hidden confounding detection</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101</a:t>
            </a:r>
          </a:p>
        </p:txBody>
      </p:sp>
      <p:sp>
        <p:nvSpPr>
          <p:cNvPr id="10" name="TextBox 10"/>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1131847"/>
            <a:ext cx="10034559" cy="3521075"/>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The Three Ways:</a:t>
            </a:r>
          </a:p>
          <a:p>
            <a:pPr algn="l">
              <a:lnSpc>
                <a:spcPts val="7000"/>
              </a:lnSpc>
            </a:pPr>
            <a:endParaRPr lang="en-US" sz="5000" b="1">
              <a:solidFill>
                <a:srgbClr val="000000"/>
              </a:solidFill>
              <a:latin typeface="Outfit Bold"/>
              <a:ea typeface="Outfit Bold"/>
              <a:cs typeface="Outfit Bold"/>
              <a:sym typeface="Outfit Bold"/>
            </a:endParaRP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Hidden confounding detection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Partial identification</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102</a:t>
            </a:r>
          </a:p>
        </p:txBody>
      </p:sp>
      <p:sp>
        <p:nvSpPr>
          <p:cNvPr id="10" name="TextBox 10"/>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1131847"/>
            <a:ext cx="10034559" cy="4406900"/>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The Three Ways:</a:t>
            </a:r>
          </a:p>
          <a:p>
            <a:pPr algn="l">
              <a:lnSpc>
                <a:spcPts val="7000"/>
              </a:lnSpc>
            </a:pPr>
            <a:endParaRPr lang="en-US" sz="5000" b="1">
              <a:solidFill>
                <a:srgbClr val="000000"/>
              </a:solidFill>
              <a:latin typeface="Outfit Bold"/>
              <a:ea typeface="Outfit Bold"/>
              <a:cs typeface="Outfit Bold"/>
              <a:sym typeface="Outfit Bold"/>
            </a:endParaRP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Hidden confounding detection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Partial identification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Sensitivity analysis</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103</a:t>
            </a:r>
          </a:p>
        </p:txBody>
      </p:sp>
      <p:sp>
        <p:nvSpPr>
          <p:cNvPr id="10" name="TextBox 10"/>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1131847"/>
            <a:ext cx="10034559" cy="4406900"/>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The Three Ways:</a:t>
            </a:r>
          </a:p>
          <a:p>
            <a:pPr algn="l">
              <a:lnSpc>
                <a:spcPts val="7000"/>
              </a:lnSpc>
            </a:pPr>
            <a:endParaRPr lang="en-US" sz="5000" b="1">
              <a:solidFill>
                <a:srgbClr val="000000"/>
              </a:solidFill>
              <a:latin typeface="Outfit Bold"/>
              <a:ea typeface="Outfit Bold"/>
              <a:cs typeface="Outfit Bold"/>
              <a:sym typeface="Outfit Bold"/>
            </a:endParaRP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Hidden confounding detection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Partial identification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Sensitivity analysis</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104</a:t>
            </a:r>
          </a:p>
        </p:txBody>
      </p:sp>
      <p:sp>
        <p:nvSpPr>
          <p:cNvPr id="10" name="TextBox 10"/>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
        <p:nvSpPr>
          <p:cNvPr id="11" name="TextBox 11"/>
          <p:cNvSpPr txBox="1"/>
          <p:nvPr/>
        </p:nvSpPr>
        <p:spPr>
          <a:xfrm>
            <a:off x="11656067" y="2184133"/>
            <a:ext cx="6010189" cy="824992"/>
          </a:xfrm>
          <a:prstGeom prst="rect">
            <a:avLst/>
          </a:prstGeom>
        </p:spPr>
        <p:txBody>
          <a:bodyPr lIns="0" tIns="0" rIns="0" bIns="0" rtlCol="0" anchor="t">
            <a:spAutoFit/>
          </a:bodyPr>
          <a:lstStyle/>
          <a:p>
            <a:pPr algn="l">
              <a:lnSpc>
                <a:spcPts val="3357"/>
              </a:lnSpc>
            </a:pPr>
            <a:r>
              <a:rPr lang="en-US" sz="2400">
                <a:solidFill>
                  <a:srgbClr val="000000"/>
                </a:solidFill>
                <a:latin typeface="Outfit"/>
                <a:ea typeface="Outfit"/>
                <a:cs typeface="Outfit"/>
                <a:sym typeface="Outfit"/>
              </a:rPr>
              <a:t>Can be very helpful</a:t>
            </a:r>
          </a:p>
          <a:p>
            <a:pPr algn="l">
              <a:lnSpc>
                <a:spcPts val="3358"/>
              </a:lnSpc>
            </a:pPr>
            <a:r>
              <a:rPr lang="en-US" sz="2400">
                <a:solidFill>
                  <a:srgbClr val="000000"/>
                </a:solidFill>
                <a:latin typeface="Outfit"/>
                <a:ea typeface="Outfit"/>
                <a:cs typeface="Outfit"/>
                <a:sym typeface="Outfit"/>
              </a:rPr>
              <a:t>Requires data from multiple environments</a:t>
            </a:r>
          </a:p>
        </p:txBody>
      </p:sp>
      <p:sp>
        <p:nvSpPr>
          <p:cNvPr id="12" name="AutoShape 12"/>
          <p:cNvSpPr/>
          <p:nvPr/>
        </p:nvSpPr>
        <p:spPr>
          <a:xfrm flipH="1">
            <a:off x="10675613" y="2620441"/>
            <a:ext cx="980454" cy="525940"/>
          </a:xfrm>
          <a:prstGeom prst="line">
            <a:avLst/>
          </a:prstGeom>
          <a:ln w="38100" cap="flat">
            <a:solidFill>
              <a:srgbClr val="1986CF"/>
            </a:solidFill>
            <a:prstDash val="solid"/>
            <a:headEnd type="none" w="sm" len="sm"/>
            <a:tailEnd type="arrow" w="med" len="sm"/>
          </a:ln>
        </p:spPr>
        <p:txBody>
          <a:bodyPr/>
          <a:lstStyle/>
          <a:p>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8E94C-2128-9B7E-F682-79D9433985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DD4D9A6-14E2-F73D-5AE2-A4F1AF0D0170}"/>
              </a:ext>
            </a:extLst>
          </p:cNvPr>
          <p:cNvGrpSpPr/>
          <p:nvPr/>
        </p:nvGrpSpPr>
        <p:grpSpPr>
          <a:xfrm>
            <a:off x="1009650" y="1009650"/>
            <a:ext cx="16268700" cy="38100"/>
            <a:chOff x="0" y="0"/>
            <a:chExt cx="21691600" cy="50800"/>
          </a:xfrm>
        </p:grpSpPr>
        <p:sp>
          <p:nvSpPr>
            <p:cNvPr id="3" name="Freeform 3">
              <a:extLst>
                <a:ext uri="{FF2B5EF4-FFF2-40B4-BE49-F238E27FC236}">
                  <a16:creationId xmlns:a16="http://schemas.microsoft.com/office/drawing/2014/main" id="{5000E8B1-3D7B-F36A-6BA8-CA498A422833}"/>
                </a:ext>
              </a:extLst>
            </p:cNvPr>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a:extLst>
              <a:ext uri="{FF2B5EF4-FFF2-40B4-BE49-F238E27FC236}">
                <a16:creationId xmlns:a16="http://schemas.microsoft.com/office/drawing/2014/main" id="{59DAFCA2-3B95-4333-0F36-507425C44188}"/>
              </a:ext>
            </a:extLst>
          </p:cNvPr>
          <p:cNvGrpSpPr/>
          <p:nvPr/>
        </p:nvGrpSpPr>
        <p:grpSpPr>
          <a:xfrm>
            <a:off x="1009650" y="9258300"/>
            <a:ext cx="16268700" cy="38100"/>
            <a:chOff x="0" y="0"/>
            <a:chExt cx="21691600" cy="50800"/>
          </a:xfrm>
        </p:grpSpPr>
        <p:sp>
          <p:nvSpPr>
            <p:cNvPr id="5" name="Freeform 5">
              <a:extLst>
                <a:ext uri="{FF2B5EF4-FFF2-40B4-BE49-F238E27FC236}">
                  <a16:creationId xmlns:a16="http://schemas.microsoft.com/office/drawing/2014/main" id="{06BF0676-5134-037F-EE4A-7B7DB96D9818}"/>
                </a:ext>
              </a:extLst>
            </p:cNvPr>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a:extLst>
              <a:ext uri="{FF2B5EF4-FFF2-40B4-BE49-F238E27FC236}">
                <a16:creationId xmlns:a16="http://schemas.microsoft.com/office/drawing/2014/main" id="{17DBCFA6-D799-DB59-FF90-FDE9D60EDEEB}"/>
              </a:ext>
            </a:extLst>
          </p:cNvPr>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1EC88F51-8DD2-A84A-C392-A6914F9A5831}"/>
              </a:ext>
            </a:extLst>
          </p:cNvPr>
          <p:cNvSpPr txBox="1"/>
          <p:nvPr/>
        </p:nvSpPr>
        <p:spPr>
          <a:xfrm>
            <a:off x="1028700" y="1131847"/>
            <a:ext cx="10034559" cy="4406900"/>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The Three Ways:</a:t>
            </a:r>
          </a:p>
          <a:p>
            <a:pPr algn="l">
              <a:lnSpc>
                <a:spcPts val="7000"/>
              </a:lnSpc>
            </a:pPr>
            <a:endParaRPr lang="en-US" sz="5000" b="1">
              <a:solidFill>
                <a:srgbClr val="000000"/>
              </a:solidFill>
              <a:latin typeface="Outfit Bold"/>
              <a:ea typeface="Outfit Bold"/>
              <a:cs typeface="Outfit Bold"/>
              <a:sym typeface="Outfit Bold"/>
            </a:endParaRP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Hidden confounding detection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Partial identification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Sensitivity analysis</a:t>
            </a:r>
          </a:p>
        </p:txBody>
      </p:sp>
      <p:sp>
        <p:nvSpPr>
          <p:cNvPr id="8" name="TextBox 8">
            <a:extLst>
              <a:ext uri="{FF2B5EF4-FFF2-40B4-BE49-F238E27FC236}">
                <a16:creationId xmlns:a16="http://schemas.microsoft.com/office/drawing/2014/main" id="{6AE3A27B-9103-BCA5-76EE-DEDFC1966348}"/>
              </a:ext>
            </a:extLst>
          </p:cNvPr>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a:extLst>
              <a:ext uri="{FF2B5EF4-FFF2-40B4-BE49-F238E27FC236}">
                <a16:creationId xmlns:a16="http://schemas.microsoft.com/office/drawing/2014/main" id="{308AC762-686D-E17F-2846-9273A66F73D4}"/>
              </a:ext>
            </a:extLst>
          </p:cNvPr>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105</a:t>
            </a:r>
          </a:p>
        </p:txBody>
      </p:sp>
      <p:sp>
        <p:nvSpPr>
          <p:cNvPr id="10" name="TextBox 10">
            <a:extLst>
              <a:ext uri="{FF2B5EF4-FFF2-40B4-BE49-F238E27FC236}">
                <a16:creationId xmlns:a16="http://schemas.microsoft.com/office/drawing/2014/main" id="{827AD1B9-E46C-6FCF-10FD-8F0422C655EC}"/>
              </a:ext>
            </a:extLst>
          </p:cNvPr>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
        <p:nvSpPr>
          <p:cNvPr id="11" name="TextBox 11">
            <a:extLst>
              <a:ext uri="{FF2B5EF4-FFF2-40B4-BE49-F238E27FC236}">
                <a16:creationId xmlns:a16="http://schemas.microsoft.com/office/drawing/2014/main" id="{E9F1963B-6DB4-98BD-3155-6E9332A6180E}"/>
              </a:ext>
            </a:extLst>
          </p:cNvPr>
          <p:cNvSpPr txBox="1"/>
          <p:nvPr/>
        </p:nvSpPr>
        <p:spPr>
          <a:xfrm>
            <a:off x="11656067" y="2184133"/>
            <a:ext cx="6010189" cy="824992"/>
          </a:xfrm>
          <a:prstGeom prst="rect">
            <a:avLst/>
          </a:prstGeom>
        </p:spPr>
        <p:txBody>
          <a:bodyPr lIns="0" tIns="0" rIns="0" bIns="0" rtlCol="0" anchor="t">
            <a:spAutoFit/>
          </a:bodyPr>
          <a:lstStyle/>
          <a:p>
            <a:pPr algn="l">
              <a:lnSpc>
                <a:spcPts val="3357"/>
              </a:lnSpc>
            </a:pPr>
            <a:r>
              <a:rPr lang="en-US" sz="2400">
                <a:solidFill>
                  <a:srgbClr val="000000"/>
                </a:solidFill>
                <a:latin typeface="Outfit"/>
                <a:ea typeface="Outfit"/>
                <a:cs typeface="Outfit"/>
                <a:sym typeface="Outfit"/>
              </a:rPr>
              <a:t>Can be very helpful</a:t>
            </a:r>
          </a:p>
          <a:p>
            <a:pPr algn="l">
              <a:lnSpc>
                <a:spcPts val="3358"/>
              </a:lnSpc>
            </a:pPr>
            <a:r>
              <a:rPr lang="en-US" sz="2400">
                <a:solidFill>
                  <a:srgbClr val="000000"/>
                </a:solidFill>
                <a:latin typeface="Outfit"/>
                <a:ea typeface="Outfit"/>
                <a:cs typeface="Outfit"/>
                <a:sym typeface="Outfit"/>
              </a:rPr>
              <a:t>Requires data from multiple environments</a:t>
            </a:r>
          </a:p>
        </p:txBody>
      </p:sp>
      <p:sp>
        <p:nvSpPr>
          <p:cNvPr id="12" name="AutoShape 12">
            <a:extLst>
              <a:ext uri="{FF2B5EF4-FFF2-40B4-BE49-F238E27FC236}">
                <a16:creationId xmlns:a16="http://schemas.microsoft.com/office/drawing/2014/main" id="{BF177CE8-CB18-E14C-1735-CBF1A1D46A8D}"/>
              </a:ext>
            </a:extLst>
          </p:cNvPr>
          <p:cNvSpPr/>
          <p:nvPr/>
        </p:nvSpPr>
        <p:spPr>
          <a:xfrm flipH="1">
            <a:off x="10675613" y="2620441"/>
            <a:ext cx="980454" cy="525940"/>
          </a:xfrm>
          <a:prstGeom prst="line">
            <a:avLst/>
          </a:prstGeom>
          <a:ln w="38100" cap="flat">
            <a:solidFill>
              <a:srgbClr val="1986CF"/>
            </a:solidFill>
            <a:prstDash val="solid"/>
            <a:headEnd type="none" w="sm" len="sm"/>
            <a:tailEnd type="arrow" w="med" len="sm"/>
          </a:ln>
        </p:spPr>
        <p:txBody>
          <a:bodyPr/>
          <a:lstStyle/>
          <a:p>
            <a:endParaRPr lang="en-US"/>
          </a:p>
        </p:txBody>
      </p:sp>
      <p:sp>
        <p:nvSpPr>
          <p:cNvPr id="13" name="TextBox 13">
            <a:extLst>
              <a:ext uri="{FF2B5EF4-FFF2-40B4-BE49-F238E27FC236}">
                <a16:creationId xmlns:a16="http://schemas.microsoft.com/office/drawing/2014/main" id="{67DDD11F-ED3D-D352-5197-A13C2A2F0934}"/>
              </a:ext>
            </a:extLst>
          </p:cNvPr>
          <p:cNvSpPr txBox="1"/>
          <p:nvPr/>
        </p:nvSpPr>
        <p:spPr>
          <a:xfrm>
            <a:off x="11656067" y="3906368"/>
            <a:ext cx="6010189" cy="825081"/>
          </a:xfrm>
          <a:prstGeom prst="rect">
            <a:avLst/>
          </a:prstGeom>
        </p:spPr>
        <p:txBody>
          <a:bodyPr lIns="0" tIns="0" rIns="0" bIns="0" rtlCol="0" anchor="t">
            <a:spAutoFit/>
          </a:bodyPr>
          <a:lstStyle/>
          <a:p>
            <a:pPr algn="l">
              <a:lnSpc>
                <a:spcPts val="3357"/>
              </a:lnSpc>
            </a:pPr>
            <a:r>
              <a:rPr lang="en-US" sz="2400">
                <a:solidFill>
                  <a:srgbClr val="000000"/>
                </a:solidFill>
                <a:latin typeface="Outfit"/>
                <a:ea typeface="Outfit"/>
                <a:cs typeface="Outfit"/>
                <a:sym typeface="Outfit"/>
              </a:rPr>
              <a:t>Strong theoretical grounding</a:t>
            </a:r>
          </a:p>
          <a:p>
            <a:pPr algn="l">
              <a:lnSpc>
                <a:spcPts val="3358"/>
              </a:lnSpc>
            </a:pPr>
            <a:r>
              <a:rPr lang="en-US" sz="2400">
                <a:solidFill>
                  <a:srgbClr val="000000"/>
                </a:solidFill>
                <a:latin typeface="Outfit"/>
                <a:ea typeface="Outfit"/>
                <a:cs typeface="Outfit"/>
                <a:sym typeface="Outfit"/>
              </a:rPr>
              <a:t>Possible in a limited number scenarios</a:t>
            </a:r>
          </a:p>
        </p:txBody>
      </p:sp>
      <p:sp>
        <p:nvSpPr>
          <p:cNvPr id="14" name="AutoShape 14">
            <a:extLst>
              <a:ext uri="{FF2B5EF4-FFF2-40B4-BE49-F238E27FC236}">
                <a16:creationId xmlns:a16="http://schemas.microsoft.com/office/drawing/2014/main" id="{0063FF4C-A812-0EAD-5178-7BB0E1D07BD5}"/>
              </a:ext>
            </a:extLst>
          </p:cNvPr>
          <p:cNvSpPr/>
          <p:nvPr/>
        </p:nvSpPr>
        <p:spPr>
          <a:xfrm flipH="1" flipV="1">
            <a:off x="8435239" y="4342720"/>
            <a:ext cx="3220828" cy="0"/>
          </a:xfrm>
          <a:prstGeom prst="line">
            <a:avLst/>
          </a:prstGeom>
          <a:ln w="38100" cap="flat">
            <a:solidFill>
              <a:srgbClr val="1986CF"/>
            </a:solidFill>
            <a:prstDash val="solid"/>
            <a:headEnd type="none" w="sm" len="sm"/>
            <a:tailEnd type="arrow" w="med" len="sm"/>
          </a:ln>
        </p:spPr>
        <p:txBody>
          <a:bodyPr/>
          <a:lstStyle/>
          <a:p>
            <a:endParaRPr lang="en-US"/>
          </a:p>
        </p:txBody>
      </p:sp>
    </p:spTree>
    <p:extLst>
      <p:ext uri="{BB962C8B-B14F-4D97-AF65-F5344CB8AC3E}">
        <p14:creationId xmlns:p14="http://schemas.microsoft.com/office/powerpoint/2010/main" val="3646096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98C54-2538-5894-98D5-1EEC1C1DC59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3E94C69-B8D3-55A9-6891-EE4683EDCAC1}"/>
              </a:ext>
            </a:extLst>
          </p:cNvPr>
          <p:cNvGrpSpPr/>
          <p:nvPr/>
        </p:nvGrpSpPr>
        <p:grpSpPr>
          <a:xfrm>
            <a:off x="1009650" y="1009650"/>
            <a:ext cx="16268700" cy="38100"/>
            <a:chOff x="0" y="0"/>
            <a:chExt cx="21691600" cy="50800"/>
          </a:xfrm>
        </p:grpSpPr>
        <p:sp>
          <p:nvSpPr>
            <p:cNvPr id="3" name="Freeform 3">
              <a:extLst>
                <a:ext uri="{FF2B5EF4-FFF2-40B4-BE49-F238E27FC236}">
                  <a16:creationId xmlns:a16="http://schemas.microsoft.com/office/drawing/2014/main" id="{625F3E28-5F9B-E510-AD90-5E97F8C44C39}"/>
                </a:ext>
              </a:extLst>
            </p:cNvPr>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a:extLst>
              <a:ext uri="{FF2B5EF4-FFF2-40B4-BE49-F238E27FC236}">
                <a16:creationId xmlns:a16="http://schemas.microsoft.com/office/drawing/2014/main" id="{28DF9EE1-6AAF-2908-2ECA-6C7710658B5D}"/>
              </a:ext>
            </a:extLst>
          </p:cNvPr>
          <p:cNvGrpSpPr/>
          <p:nvPr/>
        </p:nvGrpSpPr>
        <p:grpSpPr>
          <a:xfrm>
            <a:off x="1009650" y="9258300"/>
            <a:ext cx="16268700" cy="38100"/>
            <a:chOff x="0" y="0"/>
            <a:chExt cx="21691600" cy="50800"/>
          </a:xfrm>
        </p:grpSpPr>
        <p:sp>
          <p:nvSpPr>
            <p:cNvPr id="5" name="Freeform 5">
              <a:extLst>
                <a:ext uri="{FF2B5EF4-FFF2-40B4-BE49-F238E27FC236}">
                  <a16:creationId xmlns:a16="http://schemas.microsoft.com/office/drawing/2014/main" id="{FBB50088-3B44-E57E-DDA0-133C146D66C3}"/>
                </a:ext>
              </a:extLst>
            </p:cNvPr>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a:extLst>
              <a:ext uri="{FF2B5EF4-FFF2-40B4-BE49-F238E27FC236}">
                <a16:creationId xmlns:a16="http://schemas.microsoft.com/office/drawing/2014/main" id="{DEFA872A-2615-C1D7-FC6F-7FA7EE4F8A28}"/>
              </a:ext>
            </a:extLst>
          </p:cNvPr>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E53C1AD1-C5E9-C54A-EFB1-7A439779B0D3}"/>
              </a:ext>
            </a:extLst>
          </p:cNvPr>
          <p:cNvSpPr txBox="1"/>
          <p:nvPr/>
        </p:nvSpPr>
        <p:spPr>
          <a:xfrm>
            <a:off x="1028700" y="1131847"/>
            <a:ext cx="10034559" cy="4406900"/>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The Three Ways:</a:t>
            </a:r>
          </a:p>
          <a:p>
            <a:pPr algn="l">
              <a:lnSpc>
                <a:spcPts val="7000"/>
              </a:lnSpc>
            </a:pPr>
            <a:endParaRPr lang="en-US" sz="5000" b="1">
              <a:solidFill>
                <a:srgbClr val="000000"/>
              </a:solidFill>
              <a:latin typeface="Outfit Bold"/>
              <a:ea typeface="Outfit Bold"/>
              <a:cs typeface="Outfit Bold"/>
              <a:sym typeface="Outfit Bold"/>
            </a:endParaRP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Hidden confounding detection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Partial identification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Sensitivity analysis</a:t>
            </a:r>
          </a:p>
        </p:txBody>
      </p:sp>
      <p:sp>
        <p:nvSpPr>
          <p:cNvPr id="8" name="TextBox 8">
            <a:extLst>
              <a:ext uri="{FF2B5EF4-FFF2-40B4-BE49-F238E27FC236}">
                <a16:creationId xmlns:a16="http://schemas.microsoft.com/office/drawing/2014/main" id="{1DECE776-EB7E-65F3-F7CE-F6EE12F610BF}"/>
              </a:ext>
            </a:extLst>
          </p:cNvPr>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a:extLst>
              <a:ext uri="{FF2B5EF4-FFF2-40B4-BE49-F238E27FC236}">
                <a16:creationId xmlns:a16="http://schemas.microsoft.com/office/drawing/2014/main" id="{10B68D72-9A2A-C62B-C068-F18B8B34D283}"/>
              </a:ext>
            </a:extLst>
          </p:cNvPr>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106</a:t>
            </a:r>
          </a:p>
        </p:txBody>
      </p:sp>
      <p:sp>
        <p:nvSpPr>
          <p:cNvPr id="10" name="TextBox 10">
            <a:extLst>
              <a:ext uri="{FF2B5EF4-FFF2-40B4-BE49-F238E27FC236}">
                <a16:creationId xmlns:a16="http://schemas.microsoft.com/office/drawing/2014/main" id="{7CF6B31D-604A-C6AC-F6DC-62F267D26959}"/>
              </a:ext>
            </a:extLst>
          </p:cNvPr>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
        <p:nvSpPr>
          <p:cNvPr id="11" name="TextBox 11">
            <a:extLst>
              <a:ext uri="{FF2B5EF4-FFF2-40B4-BE49-F238E27FC236}">
                <a16:creationId xmlns:a16="http://schemas.microsoft.com/office/drawing/2014/main" id="{696EBB91-F39E-7887-4E59-00518BF49B59}"/>
              </a:ext>
            </a:extLst>
          </p:cNvPr>
          <p:cNvSpPr txBox="1"/>
          <p:nvPr/>
        </p:nvSpPr>
        <p:spPr>
          <a:xfrm>
            <a:off x="11656067" y="2184133"/>
            <a:ext cx="6010189" cy="824992"/>
          </a:xfrm>
          <a:prstGeom prst="rect">
            <a:avLst/>
          </a:prstGeom>
        </p:spPr>
        <p:txBody>
          <a:bodyPr lIns="0" tIns="0" rIns="0" bIns="0" rtlCol="0" anchor="t">
            <a:spAutoFit/>
          </a:bodyPr>
          <a:lstStyle/>
          <a:p>
            <a:pPr algn="l">
              <a:lnSpc>
                <a:spcPts val="3357"/>
              </a:lnSpc>
            </a:pPr>
            <a:r>
              <a:rPr lang="en-US" sz="2400">
                <a:solidFill>
                  <a:srgbClr val="000000"/>
                </a:solidFill>
                <a:latin typeface="Outfit"/>
                <a:ea typeface="Outfit"/>
                <a:cs typeface="Outfit"/>
                <a:sym typeface="Outfit"/>
              </a:rPr>
              <a:t>Can be very helpful</a:t>
            </a:r>
          </a:p>
          <a:p>
            <a:pPr algn="l">
              <a:lnSpc>
                <a:spcPts val="3358"/>
              </a:lnSpc>
            </a:pPr>
            <a:r>
              <a:rPr lang="en-US" sz="2400">
                <a:solidFill>
                  <a:srgbClr val="000000"/>
                </a:solidFill>
                <a:latin typeface="Outfit"/>
                <a:ea typeface="Outfit"/>
                <a:cs typeface="Outfit"/>
                <a:sym typeface="Outfit"/>
              </a:rPr>
              <a:t>Requires data from multiple environments</a:t>
            </a:r>
          </a:p>
        </p:txBody>
      </p:sp>
      <p:sp>
        <p:nvSpPr>
          <p:cNvPr id="12" name="AutoShape 12">
            <a:extLst>
              <a:ext uri="{FF2B5EF4-FFF2-40B4-BE49-F238E27FC236}">
                <a16:creationId xmlns:a16="http://schemas.microsoft.com/office/drawing/2014/main" id="{56F83DDD-5937-F448-7693-5DC13D9A0AFA}"/>
              </a:ext>
            </a:extLst>
          </p:cNvPr>
          <p:cNvSpPr/>
          <p:nvPr/>
        </p:nvSpPr>
        <p:spPr>
          <a:xfrm flipH="1">
            <a:off x="10675613" y="2620441"/>
            <a:ext cx="980454" cy="525940"/>
          </a:xfrm>
          <a:prstGeom prst="line">
            <a:avLst/>
          </a:prstGeom>
          <a:ln w="38100" cap="flat">
            <a:solidFill>
              <a:srgbClr val="1986CF"/>
            </a:solidFill>
            <a:prstDash val="solid"/>
            <a:headEnd type="none" w="sm" len="sm"/>
            <a:tailEnd type="arrow" w="med" len="sm"/>
          </a:ln>
        </p:spPr>
        <p:txBody>
          <a:bodyPr/>
          <a:lstStyle/>
          <a:p>
            <a:endParaRPr lang="en-US"/>
          </a:p>
        </p:txBody>
      </p:sp>
      <p:sp>
        <p:nvSpPr>
          <p:cNvPr id="13" name="TextBox 13">
            <a:extLst>
              <a:ext uri="{FF2B5EF4-FFF2-40B4-BE49-F238E27FC236}">
                <a16:creationId xmlns:a16="http://schemas.microsoft.com/office/drawing/2014/main" id="{A04B137C-4CA5-ED5E-5AC4-693ED00E3320}"/>
              </a:ext>
            </a:extLst>
          </p:cNvPr>
          <p:cNvSpPr txBox="1"/>
          <p:nvPr/>
        </p:nvSpPr>
        <p:spPr>
          <a:xfrm>
            <a:off x="11656067" y="3906368"/>
            <a:ext cx="6010189" cy="825081"/>
          </a:xfrm>
          <a:prstGeom prst="rect">
            <a:avLst/>
          </a:prstGeom>
        </p:spPr>
        <p:txBody>
          <a:bodyPr lIns="0" tIns="0" rIns="0" bIns="0" rtlCol="0" anchor="t">
            <a:spAutoFit/>
          </a:bodyPr>
          <a:lstStyle/>
          <a:p>
            <a:pPr algn="l">
              <a:lnSpc>
                <a:spcPts val="3357"/>
              </a:lnSpc>
            </a:pPr>
            <a:r>
              <a:rPr lang="en-US" sz="2400">
                <a:solidFill>
                  <a:srgbClr val="000000"/>
                </a:solidFill>
                <a:latin typeface="Outfit"/>
                <a:ea typeface="Outfit"/>
                <a:cs typeface="Outfit"/>
                <a:sym typeface="Outfit"/>
              </a:rPr>
              <a:t>Strong theoretical grounding</a:t>
            </a:r>
          </a:p>
          <a:p>
            <a:pPr algn="l">
              <a:lnSpc>
                <a:spcPts val="3358"/>
              </a:lnSpc>
            </a:pPr>
            <a:r>
              <a:rPr lang="en-US" sz="2400">
                <a:solidFill>
                  <a:srgbClr val="000000"/>
                </a:solidFill>
                <a:latin typeface="Outfit"/>
                <a:ea typeface="Outfit"/>
                <a:cs typeface="Outfit"/>
                <a:sym typeface="Outfit"/>
              </a:rPr>
              <a:t>Possible in a limited number scenarios</a:t>
            </a:r>
          </a:p>
        </p:txBody>
      </p:sp>
      <p:sp>
        <p:nvSpPr>
          <p:cNvPr id="14" name="AutoShape 14">
            <a:extLst>
              <a:ext uri="{FF2B5EF4-FFF2-40B4-BE49-F238E27FC236}">
                <a16:creationId xmlns:a16="http://schemas.microsoft.com/office/drawing/2014/main" id="{8462E3EF-3FD5-0A52-4641-0C68748538A3}"/>
              </a:ext>
            </a:extLst>
          </p:cNvPr>
          <p:cNvSpPr/>
          <p:nvPr/>
        </p:nvSpPr>
        <p:spPr>
          <a:xfrm flipH="1" flipV="1">
            <a:off x="8435239" y="4342720"/>
            <a:ext cx="3220828" cy="0"/>
          </a:xfrm>
          <a:prstGeom prst="line">
            <a:avLst/>
          </a:prstGeom>
          <a:ln w="38100" cap="flat">
            <a:solidFill>
              <a:srgbClr val="1986CF"/>
            </a:solidFill>
            <a:prstDash val="solid"/>
            <a:headEnd type="none" w="sm" len="sm"/>
            <a:tailEnd type="arrow" w="med" len="sm"/>
          </a:ln>
        </p:spPr>
        <p:txBody>
          <a:bodyPr/>
          <a:lstStyle/>
          <a:p>
            <a:endParaRPr lang="en-US"/>
          </a:p>
        </p:txBody>
      </p:sp>
      <p:sp>
        <p:nvSpPr>
          <p:cNvPr id="15" name="TextBox 15">
            <a:extLst>
              <a:ext uri="{FF2B5EF4-FFF2-40B4-BE49-F238E27FC236}">
                <a16:creationId xmlns:a16="http://schemas.microsoft.com/office/drawing/2014/main" id="{280DCD0C-92D3-23C3-4DAA-3472458635D7}"/>
              </a:ext>
            </a:extLst>
          </p:cNvPr>
          <p:cNvSpPr txBox="1"/>
          <p:nvPr/>
        </p:nvSpPr>
        <p:spPr>
          <a:xfrm>
            <a:off x="10872657" y="5983202"/>
            <a:ext cx="6010189" cy="825081"/>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Can work with many popular estimators</a:t>
            </a:r>
          </a:p>
          <a:p>
            <a:pPr algn="l">
              <a:lnSpc>
                <a:spcPts val="3357"/>
              </a:lnSpc>
            </a:pPr>
            <a:r>
              <a:rPr lang="en-US" sz="2400">
                <a:solidFill>
                  <a:srgbClr val="000000"/>
                </a:solidFill>
                <a:latin typeface="Outfit"/>
                <a:ea typeface="Outfit"/>
                <a:cs typeface="Outfit"/>
                <a:sym typeface="Outfit"/>
              </a:rPr>
              <a:t>Might be difficult to interpret sometimes</a:t>
            </a:r>
          </a:p>
        </p:txBody>
      </p:sp>
      <p:sp>
        <p:nvSpPr>
          <p:cNvPr id="16" name="AutoShape 16">
            <a:extLst>
              <a:ext uri="{FF2B5EF4-FFF2-40B4-BE49-F238E27FC236}">
                <a16:creationId xmlns:a16="http://schemas.microsoft.com/office/drawing/2014/main" id="{7F620666-1A14-FED9-0C8A-E7E077CA5F94}"/>
              </a:ext>
            </a:extLst>
          </p:cNvPr>
          <p:cNvSpPr/>
          <p:nvPr/>
        </p:nvSpPr>
        <p:spPr>
          <a:xfrm flipH="1" flipV="1">
            <a:off x="7811359" y="5294226"/>
            <a:ext cx="3061298" cy="1125329"/>
          </a:xfrm>
          <a:prstGeom prst="line">
            <a:avLst/>
          </a:prstGeom>
          <a:ln w="38100" cap="flat">
            <a:solidFill>
              <a:srgbClr val="1986CF"/>
            </a:solidFill>
            <a:prstDash val="solid"/>
            <a:headEnd type="none" w="sm" len="sm"/>
            <a:tailEnd type="arrow" w="med" len="sm"/>
          </a:ln>
        </p:spPr>
        <p:txBody>
          <a:bodyPr/>
          <a:lstStyle/>
          <a:p>
            <a:endParaRPr lang="en-US"/>
          </a:p>
        </p:txBody>
      </p:sp>
    </p:spTree>
    <p:extLst>
      <p:ext uri="{BB962C8B-B14F-4D97-AF65-F5344CB8AC3E}">
        <p14:creationId xmlns:p14="http://schemas.microsoft.com/office/powerpoint/2010/main" val="29651846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1131847"/>
            <a:ext cx="10034559" cy="4406900"/>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The Three Ways:</a:t>
            </a:r>
          </a:p>
          <a:p>
            <a:pPr algn="l">
              <a:lnSpc>
                <a:spcPts val="7000"/>
              </a:lnSpc>
            </a:pPr>
            <a:endParaRPr lang="en-US" sz="5000" b="1">
              <a:solidFill>
                <a:srgbClr val="000000"/>
              </a:solidFill>
              <a:latin typeface="Outfit Bold"/>
              <a:ea typeface="Outfit Bold"/>
              <a:cs typeface="Outfit Bold"/>
              <a:sym typeface="Outfit Bold"/>
            </a:endParaRP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Hidden confounding detection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Partial identification</a:t>
            </a:r>
          </a:p>
          <a:p>
            <a:pPr marL="1079501" lvl="1" indent="-539750" algn="l">
              <a:lnSpc>
                <a:spcPts val="7000"/>
              </a:lnSpc>
              <a:buFont typeface="Arial"/>
              <a:buChar char="•"/>
            </a:pPr>
            <a:r>
              <a:rPr lang="en-US" sz="5000" b="1">
                <a:solidFill>
                  <a:srgbClr val="000000"/>
                </a:solidFill>
                <a:latin typeface="Outfit Bold"/>
                <a:ea typeface="Outfit Bold"/>
                <a:cs typeface="Outfit Bold"/>
                <a:sym typeface="Outfit Bold"/>
              </a:rPr>
              <a:t>Sensitivity analysis</a:t>
            </a:r>
          </a:p>
        </p:txBody>
      </p:sp>
      <p:sp>
        <p:nvSpPr>
          <p:cNvPr id="8" name="TextBox 8"/>
          <p:cNvSpPr txBox="1"/>
          <p:nvPr/>
        </p:nvSpPr>
        <p:spPr>
          <a:xfrm>
            <a:off x="11656067" y="2184133"/>
            <a:ext cx="6010189" cy="824992"/>
          </a:xfrm>
          <a:prstGeom prst="rect">
            <a:avLst/>
          </a:prstGeom>
        </p:spPr>
        <p:txBody>
          <a:bodyPr lIns="0" tIns="0" rIns="0" bIns="0" rtlCol="0" anchor="t">
            <a:spAutoFit/>
          </a:bodyPr>
          <a:lstStyle/>
          <a:p>
            <a:pPr algn="l">
              <a:lnSpc>
                <a:spcPts val="3357"/>
              </a:lnSpc>
            </a:pPr>
            <a:r>
              <a:rPr lang="en-US" sz="2400">
                <a:solidFill>
                  <a:srgbClr val="000000"/>
                </a:solidFill>
                <a:latin typeface="Outfit"/>
                <a:ea typeface="Outfit"/>
                <a:cs typeface="Outfit"/>
                <a:sym typeface="Outfit"/>
              </a:rPr>
              <a:t>Can be very helpful</a:t>
            </a:r>
          </a:p>
          <a:p>
            <a:pPr algn="l">
              <a:lnSpc>
                <a:spcPts val="3358"/>
              </a:lnSpc>
            </a:pPr>
            <a:r>
              <a:rPr lang="en-US" sz="2400">
                <a:solidFill>
                  <a:srgbClr val="000000"/>
                </a:solidFill>
                <a:latin typeface="Outfit"/>
                <a:ea typeface="Outfit"/>
                <a:cs typeface="Outfit"/>
                <a:sym typeface="Outfit"/>
              </a:rPr>
              <a:t>Requires data from multiple environments</a:t>
            </a:r>
          </a:p>
        </p:txBody>
      </p:sp>
      <p:sp>
        <p:nvSpPr>
          <p:cNvPr id="9" name="AutoShape 9"/>
          <p:cNvSpPr/>
          <p:nvPr/>
        </p:nvSpPr>
        <p:spPr>
          <a:xfrm flipH="1">
            <a:off x="10675613" y="2620441"/>
            <a:ext cx="980454" cy="525940"/>
          </a:xfrm>
          <a:prstGeom prst="line">
            <a:avLst/>
          </a:prstGeom>
          <a:ln w="38100" cap="flat">
            <a:solidFill>
              <a:srgbClr val="1986CF"/>
            </a:solidFill>
            <a:prstDash val="solid"/>
            <a:headEnd type="none" w="sm" len="sm"/>
            <a:tailEnd type="arrow" w="med" len="sm"/>
          </a:ln>
        </p:spPr>
        <p:txBody>
          <a:bodyPr/>
          <a:lstStyle/>
          <a:p>
            <a:endParaRPr lang="en-US"/>
          </a:p>
        </p:txBody>
      </p:sp>
      <p:sp>
        <p:nvSpPr>
          <p:cNvPr id="10" name="TextBox 10"/>
          <p:cNvSpPr txBox="1"/>
          <p:nvPr/>
        </p:nvSpPr>
        <p:spPr>
          <a:xfrm>
            <a:off x="11656067" y="3906368"/>
            <a:ext cx="6010189" cy="825081"/>
          </a:xfrm>
          <a:prstGeom prst="rect">
            <a:avLst/>
          </a:prstGeom>
        </p:spPr>
        <p:txBody>
          <a:bodyPr lIns="0" tIns="0" rIns="0" bIns="0" rtlCol="0" anchor="t">
            <a:spAutoFit/>
          </a:bodyPr>
          <a:lstStyle/>
          <a:p>
            <a:pPr algn="l">
              <a:lnSpc>
                <a:spcPts val="3357"/>
              </a:lnSpc>
            </a:pPr>
            <a:r>
              <a:rPr lang="en-US" sz="2400">
                <a:solidFill>
                  <a:srgbClr val="000000"/>
                </a:solidFill>
                <a:latin typeface="Outfit"/>
                <a:ea typeface="Outfit"/>
                <a:cs typeface="Outfit"/>
                <a:sym typeface="Outfit"/>
              </a:rPr>
              <a:t>Strong theoretical grounding</a:t>
            </a:r>
          </a:p>
          <a:p>
            <a:pPr algn="l">
              <a:lnSpc>
                <a:spcPts val="3358"/>
              </a:lnSpc>
            </a:pPr>
            <a:r>
              <a:rPr lang="en-US" sz="2400">
                <a:solidFill>
                  <a:srgbClr val="000000"/>
                </a:solidFill>
                <a:latin typeface="Outfit"/>
                <a:ea typeface="Outfit"/>
                <a:cs typeface="Outfit"/>
                <a:sym typeface="Outfit"/>
              </a:rPr>
              <a:t>Possible in a limited number scenarios</a:t>
            </a:r>
          </a:p>
        </p:txBody>
      </p:sp>
      <p:sp>
        <p:nvSpPr>
          <p:cNvPr id="11" name="AutoShape 11"/>
          <p:cNvSpPr/>
          <p:nvPr/>
        </p:nvSpPr>
        <p:spPr>
          <a:xfrm flipH="1" flipV="1">
            <a:off x="8435239" y="4342720"/>
            <a:ext cx="3220828" cy="0"/>
          </a:xfrm>
          <a:prstGeom prst="line">
            <a:avLst/>
          </a:prstGeom>
          <a:ln w="38100" cap="flat">
            <a:solidFill>
              <a:srgbClr val="1986CF"/>
            </a:solidFill>
            <a:prstDash val="solid"/>
            <a:headEnd type="none" w="sm" len="sm"/>
            <a:tailEnd type="arrow" w="med" len="sm"/>
          </a:ln>
        </p:spPr>
        <p:txBody>
          <a:bodyPr/>
          <a:lstStyle/>
          <a:p>
            <a:endParaRPr lang="en-US"/>
          </a:p>
        </p:txBody>
      </p:sp>
      <p:sp>
        <p:nvSpPr>
          <p:cNvPr id="12" name="TextBox 12"/>
          <p:cNvSpPr txBox="1"/>
          <p:nvPr/>
        </p:nvSpPr>
        <p:spPr>
          <a:xfrm>
            <a:off x="10872657" y="5983202"/>
            <a:ext cx="6010189" cy="825081"/>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Can work with many popular estimators</a:t>
            </a:r>
          </a:p>
          <a:p>
            <a:pPr algn="l">
              <a:lnSpc>
                <a:spcPts val="3357"/>
              </a:lnSpc>
            </a:pPr>
            <a:r>
              <a:rPr lang="en-US" sz="2400">
                <a:solidFill>
                  <a:srgbClr val="000000"/>
                </a:solidFill>
                <a:latin typeface="Outfit"/>
                <a:ea typeface="Outfit"/>
                <a:cs typeface="Outfit"/>
                <a:sym typeface="Outfit"/>
              </a:rPr>
              <a:t>Might be difficult to interpret sometimes</a:t>
            </a:r>
          </a:p>
        </p:txBody>
      </p:sp>
      <p:sp>
        <p:nvSpPr>
          <p:cNvPr id="13" name="AutoShape 13"/>
          <p:cNvSpPr/>
          <p:nvPr/>
        </p:nvSpPr>
        <p:spPr>
          <a:xfrm flipH="1" flipV="1">
            <a:off x="7811359" y="5294226"/>
            <a:ext cx="3061298" cy="1125329"/>
          </a:xfrm>
          <a:prstGeom prst="line">
            <a:avLst/>
          </a:prstGeom>
          <a:ln w="38100" cap="flat">
            <a:solidFill>
              <a:srgbClr val="1986CF"/>
            </a:solidFill>
            <a:prstDash val="solid"/>
            <a:headEnd type="none" w="sm" len="sm"/>
            <a:tailEnd type="arrow" w="med" len="sm"/>
          </a:ln>
        </p:spPr>
        <p:txBody>
          <a:bodyPr/>
          <a:lstStyle/>
          <a:p>
            <a:endParaRPr lang="en-US"/>
          </a:p>
        </p:txBody>
      </p:sp>
      <p:sp>
        <p:nvSpPr>
          <p:cNvPr id="14" name="Freeform 14"/>
          <p:cNvSpPr/>
          <p:nvPr/>
        </p:nvSpPr>
        <p:spPr>
          <a:xfrm rot="5400000">
            <a:off x="4870467" y="2913074"/>
            <a:ext cx="440264" cy="6072609"/>
          </a:xfrm>
          <a:custGeom>
            <a:avLst/>
            <a:gdLst/>
            <a:ahLst/>
            <a:cxnLst/>
            <a:rect l="l" t="t" r="r" b="b"/>
            <a:pathLst>
              <a:path w="440264" h="6072609">
                <a:moveTo>
                  <a:pt x="0" y="0"/>
                </a:moveTo>
                <a:lnTo>
                  <a:pt x="440264" y="0"/>
                </a:lnTo>
                <a:lnTo>
                  <a:pt x="440264" y="6072610"/>
                </a:lnTo>
                <a:lnTo>
                  <a:pt x="0" y="6072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TextBox 15"/>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16" name="TextBox 16"/>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107</a:t>
            </a:r>
          </a:p>
        </p:txBody>
      </p:sp>
      <p:sp>
        <p:nvSpPr>
          <p:cNvPr id="17" name="TextBox 17"/>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
        <p:nvSpPr>
          <p:cNvPr id="18" name="TextBox 18"/>
          <p:cNvSpPr txBox="1"/>
          <p:nvPr/>
        </p:nvSpPr>
        <p:spPr>
          <a:xfrm>
            <a:off x="1388348" y="6542210"/>
            <a:ext cx="7755652" cy="863600"/>
          </a:xfrm>
          <a:prstGeom prst="rect">
            <a:avLst/>
          </a:prstGeom>
        </p:spPr>
        <p:txBody>
          <a:bodyPr lIns="0" tIns="0" rIns="0" bIns="0" rtlCol="0" anchor="t">
            <a:spAutoFit/>
          </a:bodyPr>
          <a:lstStyle/>
          <a:p>
            <a:pPr algn="l">
              <a:lnSpc>
                <a:spcPts val="7000"/>
              </a:lnSpc>
            </a:pPr>
            <a:r>
              <a:rPr lang="en-US" sz="5000">
                <a:solidFill>
                  <a:srgbClr val="000000"/>
                </a:solidFill>
                <a:latin typeface="Outfit"/>
                <a:ea typeface="Outfit"/>
                <a:cs typeface="Outfit"/>
                <a:sym typeface="Outfit"/>
              </a:rPr>
              <a:t>All three can be combined!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1131847"/>
            <a:ext cx="10034559" cy="4406900"/>
          </a:xfrm>
          <a:prstGeom prst="rect">
            <a:avLst/>
          </a:prstGeom>
        </p:spPr>
        <p:txBody>
          <a:bodyPr lIns="0" tIns="0" rIns="0" bIns="0" rtlCol="0" anchor="t">
            <a:spAutoFit/>
          </a:bodyPr>
          <a:lstStyle/>
          <a:p>
            <a:pPr algn="l">
              <a:lnSpc>
                <a:spcPts val="7000"/>
              </a:lnSpc>
            </a:pPr>
            <a:r>
              <a:rPr lang="en-US" sz="5000" b="1" dirty="0">
                <a:solidFill>
                  <a:srgbClr val="000000"/>
                </a:solidFill>
                <a:latin typeface="Outfit Bold"/>
                <a:ea typeface="Outfit Bold"/>
                <a:cs typeface="Outfit Bold"/>
                <a:sym typeface="Outfit Bold"/>
              </a:rPr>
              <a:t>The Three Ways:</a:t>
            </a:r>
          </a:p>
          <a:p>
            <a:pPr algn="l">
              <a:lnSpc>
                <a:spcPts val="7000"/>
              </a:lnSpc>
            </a:pPr>
            <a:endParaRPr lang="en-US" sz="5000" b="1" dirty="0">
              <a:solidFill>
                <a:srgbClr val="000000"/>
              </a:solidFill>
              <a:latin typeface="Outfit Bold"/>
              <a:ea typeface="Outfit Bold"/>
              <a:cs typeface="Outfit Bold"/>
              <a:sym typeface="Outfit Bold"/>
            </a:endParaRPr>
          </a:p>
          <a:p>
            <a:pPr marL="1079501" lvl="1" indent="-539750" algn="l">
              <a:lnSpc>
                <a:spcPts val="7000"/>
              </a:lnSpc>
              <a:buFont typeface="Arial"/>
              <a:buChar char="•"/>
            </a:pPr>
            <a:r>
              <a:rPr lang="en-US" sz="5000" b="1" dirty="0">
                <a:solidFill>
                  <a:srgbClr val="000000"/>
                </a:solidFill>
                <a:latin typeface="Outfit Bold"/>
                <a:ea typeface="Outfit Bold"/>
                <a:cs typeface="Outfit Bold"/>
                <a:sym typeface="Outfit Bold"/>
              </a:rPr>
              <a:t>Hidden confounding detection</a:t>
            </a:r>
          </a:p>
          <a:p>
            <a:pPr marL="1079501" lvl="1" indent="-539750" algn="l">
              <a:lnSpc>
                <a:spcPts val="7000"/>
              </a:lnSpc>
              <a:buFont typeface="Arial"/>
              <a:buChar char="•"/>
            </a:pPr>
            <a:r>
              <a:rPr lang="en-US" sz="5000" b="1" dirty="0">
                <a:solidFill>
                  <a:srgbClr val="000000"/>
                </a:solidFill>
                <a:latin typeface="Outfit Bold"/>
                <a:ea typeface="Outfit Bold"/>
                <a:cs typeface="Outfit Bold"/>
                <a:sym typeface="Outfit Bold"/>
              </a:rPr>
              <a:t>Partial identification</a:t>
            </a:r>
          </a:p>
          <a:p>
            <a:pPr marL="1079501" lvl="1" indent="-539750" algn="l">
              <a:lnSpc>
                <a:spcPts val="7000"/>
              </a:lnSpc>
              <a:buFont typeface="Arial"/>
              <a:buChar char="•"/>
            </a:pPr>
            <a:r>
              <a:rPr lang="en-US" sz="5000" b="1" dirty="0">
                <a:solidFill>
                  <a:srgbClr val="000000"/>
                </a:solidFill>
                <a:highlight>
                  <a:srgbClr val="FFFF00"/>
                </a:highlight>
                <a:latin typeface="Outfit Bold"/>
                <a:ea typeface="Outfit Bold"/>
                <a:cs typeface="Outfit Bold"/>
                <a:sym typeface="Outfit Bold"/>
              </a:rPr>
              <a:t>Sensitivity analysis</a:t>
            </a:r>
          </a:p>
        </p:txBody>
      </p:sp>
      <p:sp>
        <p:nvSpPr>
          <p:cNvPr id="8" name="TextBox 8"/>
          <p:cNvSpPr txBox="1"/>
          <p:nvPr/>
        </p:nvSpPr>
        <p:spPr>
          <a:xfrm>
            <a:off x="11656067" y="2184133"/>
            <a:ext cx="6010189" cy="824992"/>
          </a:xfrm>
          <a:prstGeom prst="rect">
            <a:avLst/>
          </a:prstGeom>
        </p:spPr>
        <p:txBody>
          <a:bodyPr lIns="0" tIns="0" rIns="0" bIns="0" rtlCol="0" anchor="t">
            <a:spAutoFit/>
          </a:bodyPr>
          <a:lstStyle/>
          <a:p>
            <a:pPr algn="l">
              <a:lnSpc>
                <a:spcPts val="3357"/>
              </a:lnSpc>
            </a:pPr>
            <a:r>
              <a:rPr lang="en-US" sz="2400">
                <a:solidFill>
                  <a:srgbClr val="000000"/>
                </a:solidFill>
                <a:latin typeface="Outfit"/>
                <a:ea typeface="Outfit"/>
                <a:cs typeface="Outfit"/>
                <a:sym typeface="Outfit"/>
              </a:rPr>
              <a:t>Can be very helpful</a:t>
            </a:r>
          </a:p>
          <a:p>
            <a:pPr algn="l">
              <a:lnSpc>
                <a:spcPts val="3358"/>
              </a:lnSpc>
            </a:pPr>
            <a:r>
              <a:rPr lang="en-US" sz="2400">
                <a:solidFill>
                  <a:srgbClr val="000000"/>
                </a:solidFill>
                <a:latin typeface="Outfit"/>
                <a:ea typeface="Outfit"/>
                <a:cs typeface="Outfit"/>
                <a:sym typeface="Outfit"/>
              </a:rPr>
              <a:t>Requires data from multiple environments</a:t>
            </a:r>
          </a:p>
        </p:txBody>
      </p:sp>
      <p:sp>
        <p:nvSpPr>
          <p:cNvPr id="9" name="AutoShape 9"/>
          <p:cNvSpPr/>
          <p:nvPr/>
        </p:nvSpPr>
        <p:spPr>
          <a:xfrm flipH="1">
            <a:off x="10675613" y="2620441"/>
            <a:ext cx="980454" cy="525940"/>
          </a:xfrm>
          <a:prstGeom prst="line">
            <a:avLst/>
          </a:prstGeom>
          <a:ln w="38100" cap="flat">
            <a:solidFill>
              <a:srgbClr val="1986CF"/>
            </a:solidFill>
            <a:prstDash val="solid"/>
            <a:headEnd type="none" w="sm" len="sm"/>
            <a:tailEnd type="arrow" w="med" len="sm"/>
          </a:ln>
        </p:spPr>
        <p:txBody>
          <a:bodyPr/>
          <a:lstStyle/>
          <a:p>
            <a:endParaRPr lang="en-US"/>
          </a:p>
        </p:txBody>
      </p:sp>
      <p:sp>
        <p:nvSpPr>
          <p:cNvPr id="10" name="TextBox 10"/>
          <p:cNvSpPr txBox="1"/>
          <p:nvPr/>
        </p:nvSpPr>
        <p:spPr>
          <a:xfrm>
            <a:off x="11656067" y="3906368"/>
            <a:ext cx="6010189" cy="825081"/>
          </a:xfrm>
          <a:prstGeom prst="rect">
            <a:avLst/>
          </a:prstGeom>
        </p:spPr>
        <p:txBody>
          <a:bodyPr lIns="0" tIns="0" rIns="0" bIns="0" rtlCol="0" anchor="t">
            <a:spAutoFit/>
          </a:bodyPr>
          <a:lstStyle/>
          <a:p>
            <a:pPr algn="l">
              <a:lnSpc>
                <a:spcPts val="3357"/>
              </a:lnSpc>
            </a:pPr>
            <a:r>
              <a:rPr lang="en-US" sz="2400">
                <a:solidFill>
                  <a:srgbClr val="000000"/>
                </a:solidFill>
                <a:latin typeface="Outfit"/>
                <a:ea typeface="Outfit"/>
                <a:cs typeface="Outfit"/>
                <a:sym typeface="Outfit"/>
              </a:rPr>
              <a:t>Strong theoretical grounding</a:t>
            </a:r>
          </a:p>
          <a:p>
            <a:pPr algn="l">
              <a:lnSpc>
                <a:spcPts val="3358"/>
              </a:lnSpc>
            </a:pPr>
            <a:r>
              <a:rPr lang="en-US" sz="2400">
                <a:solidFill>
                  <a:srgbClr val="000000"/>
                </a:solidFill>
                <a:latin typeface="Outfit"/>
                <a:ea typeface="Outfit"/>
                <a:cs typeface="Outfit"/>
                <a:sym typeface="Outfit"/>
              </a:rPr>
              <a:t>Possible in a limited number scenarios</a:t>
            </a:r>
          </a:p>
        </p:txBody>
      </p:sp>
      <p:sp>
        <p:nvSpPr>
          <p:cNvPr id="11" name="AutoShape 11"/>
          <p:cNvSpPr/>
          <p:nvPr/>
        </p:nvSpPr>
        <p:spPr>
          <a:xfrm flipH="1" flipV="1">
            <a:off x="8435239" y="4342720"/>
            <a:ext cx="3220828" cy="0"/>
          </a:xfrm>
          <a:prstGeom prst="line">
            <a:avLst/>
          </a:prstGeom>
          <a:ln w="38100" cap="flat">
            <a:solidFill>
              <a:srgbClr val="1986CF"/>
            </a:solidFill>
            <a:prstDash val="solid"/>
            <a:headEnd type="none" w="sm" len="sm"/>
            <a:tailEnd type="arrow" w="med" len="sm"/>
          </a:ln>
        </p:spPr>
        <p:txBody>
          <a:bodyPr/>
          <a:lstStyle/>
          <a:p>
            <a:endParaRPr lang="en-US"/>
          </a:p>
        </p:txBody>
      </p:sp>
      <p:sp>
        <p:nvSpPr>
          <p:cNvPr id="12" name="TextBox 12"/>
          <p:cNvSpPr txBox="1"/>
          <p:nvPr/>
        </p:nvSpPr>
        <p:spPr>
          <a:xfrm>
            <a:off x="10872657" y="5983202"/>
            <a:ext cx="6010189" cy="825081"/>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Can work with many popular estimators</a:t>
            </a:r>
          </a:p>
          <a:p>
            <a:pPr algn="l">
              <a:lnSpc>
                <a:spcPts val="3357"/>
              </a:lnSpc>
            </a:pPr>
            <a:r>
              <a:rPr lang="en-US" sz="2400">
                <a:solidFill>
                  <a:srgbClr val="000000"/>
                </a:solidFill>
                <a:latin typeface="Outfit"/>
                <a:ea typeface="Outfit"/>
                <a:cs typeface="Outfit"/>
                <a:sym typeface="Outfit"/>
              </a:rPr>
              <a:t>Might be difficult to interpret sometimes</a:t>
            </a:r>
          </a:p>
        </p:txBody>
      </p:sp>
      <p:sp>
        <p:nvSpPr>
          <p:cNvPr id="13" name="AutoShape 13"/>
          <p:cNvSpPr/>
          <p:nvPr/>
        </p:nvSpPr>
        <p:spPr>
          <a:xfrm flipH="1" flipV="1">
            <a:off x="7811359" y="5294226"/>
            <a:ext cx="3061298" cy="1125329"/>
          </a:xfrm>
          <a:prstGeom prst="line">
            <a:avLst/>
          </a:prstGeom>
          <a:ln w="38100" cap="flat">
            <a:solidFill>
              <a:srgbClr val="1986CF"/>
            </a:solidFill>
            <a:prstDash val="solid"/>
            <a:headEnd type="none" w="sm" len="sm"/>
            <a:tailEnd type="arrow" w="med" len="sm"/>
          </a:ln>
        </p:spPr>
        <p:txBody>
          <a:bodyPr/>
          <a:lstStyle/>
          <a:p>
            <a:endParaRPr lang="en-US"/>
          </a:p>
        </p:txBody>
      </p:sp>
      <p:sp>
        <p:nvSpPr>
          <p:cNvPr id="14" name="Freeform 14"/>
          <p:cNvSpPr/>
          <p:nvPr/>
        </p:nvSpPr>
        <p:spPr>
          <a:xfrm rot="5400000">
            <a:off x="4870467" y="2913074"/>
            <a:ext cx="440264" cy="6072609"/>
          </a:xfrm>
          <a:custGeom>
            <a:avLst/>
            <a:gdLst/>
            <a:ahLst/>
            <a:cxnLst/>
            <a:rect l="l" t="t" r="r" b="b"/>
            <a:pathLst>
              <a:path w="440264" h="6072609">
                <a:moveTo>
                  <a:pt x="0" y="0"/>
                </a:moveTo>
                <a:lnTo>
                  <a:pt x="440264" y="0"/>
                </a:lnTo>
                <a:lnTo>
                  <a:pt x="440264" y="6072610"/>
                </a:lnTo>
                <a:lnTo>
                  <a:pt x="0" y="6072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TextBox 15"/>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16" name="TextBox 16"/>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108</a:t>
            </a:r>
          </a:p>
        </p:txBody>
      </p:sp>
      <p:sp>
        <p:nvSpPr>
          <p:cNvPr id="17" name="TextBox 17"/>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
        <p:nvSpPr>
          <p:cNvPr id="18" name="TextBox 18"/>
          <p:cNvSpPr txBox="1"/>
          <p:nvPr/>
        </p:nvSpPr>
        <p:spPr>
          <a:xfrm>
            <a:off x="1388348" y="6542210"/>
            <a:ext cx="7755652" cy="863600"/>
          </a:xfrm>
          <a:prstGeom prst="rect">
            <a:avLst/>
          </a:prstGeom>
        </p:spPr>
        <p:txBody>
          <a:bodyPr lIns="0" tIns="0" rIns="0" bIns="0" rtlCol="0" anchor="t">
            <a:spAutoFit/>
          </a:bodyPr>
          <a:lstStyle/>
          <a:p>
            <a:pPr algn="l">
              <a:lnSpc>
                <a:spcPts val="7000"/>
              </a:lnSpc>
            </a:pPr>
            <a:r>
              <a:rPr lang="en-US" sz="5000" dirty="0">
                <a:solidFill>
                  <a:srgbClr val="000000"/>
                </a:solidFill>
                <a:latin typeface="Outfit"/>
                <a:ea typeface="Outfit"/>
                <a:cs typeface="Outfit"/>
                <a:sym typeface="Outfit"/>
              </a:rPr>
              <a:t>All three can be combined!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18095" r="-18095"/>
              </a:stretch>
            </a:blipFill>
          </p:spPr>
          <p:txBody>
            <a:bodyPr/>
            <a:lstStyle/>
            <a:p>
              <a:endParaRPr lang="en-US"/>
            </a:p>
          </p:txBody>
        </p:sp>
      </p:grpSp>
      <p:sp>
        <p:nvSpPr>
          <p:cNvPr id="4" name="TextBox 4"/>
          <p:cNvSpPr txBox="1"/>
          <p:nvPr/>
        </p:nvSpPr>
        <p:spPr>
          <a:xfrm>
            <a:off x="1028700" y="4346575"/>
            <a:ext cx="12034172" cy="3670275"/>
          </a:xfrm>
          <a:prstGeom prst="rect">
            <a:avLst/>
          </a:prstGeom>
        </p:spPr>
        <p:txBody>
          <a:bodyPr lIns="0" tIns="0" rIns="0" bIns="0" rtlCol="0" anchor="t">
            <a:spAutoFit/>
          </a:bodyPr>
          <a:lstStyle/>
          <a:p>
            <a:pPr algn="l">
              <a:lnSpc>
                <a:spcPts val="9799"/>
              </a:lnSpc>
            </a:pPr>
            <a:r>
              <a:rPr lang="en-US" sz="6998">
                <a:solidFill>
                  <a:srgbClr val="FFFFFF"/>
                </a:solidFill>
                <a:latin typeface="Outfit"/>
                <a:ea typeface="Outfit"/>
                <a:cs typeface="Outfit"/>
                <a:sym typeface="Outfit"/>
              </a:rPr>
              <a:t>Section 05: </a:t>
            </a:r>
            <a:r>
              <a:rPr lang="en-US" sz="6998" b="1">
                <a:solidFill>
                  <a:srgbClr val="FFFFFF"/>
                </a:solidFill>
                <a:latin typeface="Outfit Bold"/>
                <a:ea typeface="Outfit Bold"/>
                <a:cs typeface="Outfit Bold"/>
                <a:sym typeface="Outfit Bold"/>
              </a:rPr>
              <a:t>Sensitivity Analysis with Python &amp; DoWhy</a:t>
            </a:r>
          </a:p>
        </p:txBody>
      </p:sp>
      <p:grpSp>
        <p:nvGrpSpPr>
          <p:cNvPr id="5" name="Group 5"/>
          <p:cNvGrpSpPr/>
          <p:nvPr/>
        </p:nvGrpSpPr>
        <p:grpSpPr>
          <a:xfrm>
            <a:off x="1009650" y="4252160"/>
            <a:ext cx="11399520" cy="38100"/>
            <a:chOff x="0" y="0"/>
            <a:chExt cx="15199360" cy="50800"/>
          </a:xfrm>
        </p:grpSpPr>
        <p:sp>
          <p:nvSpPr>
            <p:cNvPr id="6" name="Freeform 6"/>
            <p:cNvSpPr/>
            <p:nvPr/>
          </p:nvSpPr>
          <p:spPr>
            <a:xfrm>
              <a:off x="25400" y="0"/>
              <a:ext cx="15148561" cy="50800"/>
            </a:xfrm>
            <a:custGeom>
              <a:avLst/>
              <a:gdLst/>
              <a:ahLst/>
              <a:cxnLst/>
              <a:rect l="l" t="t" r="r" b="b"/>
              <a:pathLst>
                <a:path w="15148561" h="50800">
                  <a:moveTo>
                    <a:pt x="0" y="0"/>
                  </a:moveTo>
                  <a:lnTo>
                    <a:pt x="15148561" y="0"/>
                  </a:lnTo>
                  <a:lnTo>
                    <a:pt x="15148561" y="50800"/>
                  </a:lnTo>
                  <a:lnTo>
                    <a:pt x="0" y="50800"/>
                  </a:lnTo>
                  <a:close/>
                </a:path>
              </a:pathLst>
            </a:custGeom>
            <a:solidFill>
              <a:srgbClr val="FFFFFF"/>
            </a:solidFill>
          </p:spPr>
          <p:txBody>
            <a:bodyPr/>
            <a:lstStyle/>
            <a:p>
              <a:endParaRPr lang="en-US"/>
            </a:p>
          </p:txBody>
        </p:sp>
      </p:grpSp>
      <p:sp>
        <p:nvSpPr>
          <p:cNvPr id="7" name="Freeform 7"/>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CF8B7-1D5C-45F0-9767-B0CF525011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D7A8999-8ECC-6C30-9D55-87008D0755D9}"/>
              </a:ext>
            </a:extLst>
          </p:cNvPr>
          <p:cNvGrpSpPr/>
          <p:nvPr/>
        </p:nvGrpSpPr>
        <p:grpSpPr>
          <a:xfrm>
            <a:off x="0" y="0"/>
            <a:ext cx="7023487" cy="10287000"/>
            <a:chOff x="0" y="0"/>
            <a:chExt cx="9364649" cy="13716000"/>
          </a:xfrm>
        </p:grpSpPr>
        <p:sp>
          <p:nvSpPr>
            <p:cNvPr id="3" name="Freeform 3">
              <a:extLst>
                <a:ext uri="{FF2B5EF4-FFF2-40B4-BE49-F238E27FC236}">
                  <a16:creationId xmlns:a16="http://schemas.microsoft.com/office/drawing/2014/main" id="{FFA440C3-E63A-4F56-3476-E00C4DA14E22}"/>
                </a:ext>
              </a:extLst>
            </p:cNvPr>
            <p:cNvSpPr/>
            <p:nvPr/>
          </p:nvSpPr>
          <p:spPr>
            <a:xfrm>
              <a:off x="0" y="0"/>
              <a:ext cx="9364599" cy="13716000"/>
            </a:xfrm>
            <a:custGeom>
              <a:avLst/>
              <a:gdLst/>
              <a:ahLst/>
              <a:cxnLst/>
              <a:rect l="l" t="t" r="r" b="b"/>
              <a:pathLst>
                <a:path w="9364599" h="13716000">
                  <a:moveTo>
                    <a:pt x="0" y="0"/>
                  </a:moveTo>
                  <a:lnTo>
                    <a:pt x="9364599" y="0"/>
                  </a:lnTo>
                  <a:lnTo>
                    <a:pt x="9364599" y="13716000"/>
                  </a:lnTo>
                  <a:lnTo>
                    <a:pt x="0" y="13716000"/>
                  </a:lnTo>
                  <a:close/>
                </a:path>
              </a:pathLst>
            </a:custGeom>
            <a:solidFill>
              <a:srgbClr val="000000"/>
            </a:solidFill>
          </p:spPr>
          <p:txBody>
            <a:bodyPr/>
            <a:lstStyle/>
            <a:p>
              <a:endParaRPr lang="en-US"/>
            </a:p>
          </p:txBody>
        </p:sp>
      </p:grpSp>
      <p:sp>
        <p:nvSpPr>
          <p:cNvPr id="4" name="TextBox 4">
            <a:extLst>
              <a:ext uri="{FF2B5EF4-FFF2-40B4-BE49-F238E27FC236}">
                <a16:creationId xmlns:a16="http://schemas.microsoft.com/office/drawing/2014/main" id="{DABE4EDB-7A39-6416-3395-E7EBC335B82E}"/>
              </a:ext>
            </a:extLst>
          </p:cNvPr>
          <p:cNvSpPr txBox="1"/>
          <p:nvPr/>
        </p:nvSpPr>
        <p:spPr>
          <a:xfrm>
            <a:off x="1028700" y="2076450"/>
            <a:ext cx="4719072" cy="1219200"/>
          </a:xfrm>
          <a:prstGeom prst="rect">
            <a:avLst/>
          </a:prstGeom>
        </p:spPr>
        <p:txBody>
          <a:bodyPr lIns="0" tIns="0" rIns="0" bIns="0" rtlCol="0" anchor="t">
            <a:spAutoFit/>
          </a:bodyPr>
          <a:lstStyle/>
          <a:p>
            <a:pPr algn="l">
              <a:lnSpc>
                <a:spcPts val="9600"/>
              </a:lnSpc>
            </a:pPr>
            <a:r>
              <a:rPr lang="en-US" sz="8000">
                <a:solidFill>
                  <a:srgbClr val="FFFFFF"/>
                </a:solidFill>
                <a:latin typeface="Lexend Deca"/>
                <a:ea typeface="Lexend Deca"/>
                <a:cs typeface="Lexend Deca"/>
                <a:sym typeface="Lexend Deca"/>
              </a:rPr>
              <a:t>Agenda</a:t>
            </a:r>
          </a:p>
        </p:txBody>
      </p:sp>
      <p:grpSp>
        <p:nvGrpSpPr>
          <p:cNvPr id="5" name="Group 5">
            <a:extLst>
              <a:ext uri="{FF2B5EF4-FFF2-40B4-BE49-F238E27FC236}">
                <a16:creationId xmlns:a16="http://schemas.microsoft.com/office/drawing/2014/main" id="{306F8FD2-D691-5FDA-A7C5-C9AB7A2C6F91}"/>
              </a:ext>
            </a:extLst>
          </p:cNvPr>
          <p:cNvGrpSpPr/>
          <p:nvPr/>
        </p:nvGrpSpPr>
        <p:grpSpPr>
          <a:xfrm>
            <a:off x="1009650" y="1809031"/>
            <a:ext cx="5181600" cy="38100"/>
            <a:chOff x="0" y="0"/>
            <a:chExt cx="6908800" cy="50800"/>
          </a:xfrm>
        </p:grpSpPr>
        <p:sp>
          <p:nvSpPr>
            <p:cNvPr id="6" name="Freeform 6">
              <a:extLst>
                <a:ext uri="{FF2B5EF4-FFF2-40B4-BE49-F238E27FC236}">
                  <a16:creationId xmlns:a16="http://schemas.microsoft.com/office/drawing/2014/main" id="{64F9ABDC-F177-3F95-BDDF-B0E2D516FFDD}"/>
                </a:ext>
              </a:extLst>
            </p:cNvPr>
            <p:cNvSpPr/>
            <p:nvPr/>
          </p:nvSpPr>
          <p:spPr>
            <a:xfrm>
              <a:off x="25400" y="0"/>
              <a:ext cx="6858000" cy="50800"/>
            </a:xfrm>
            <a:custGeom>
              <a:avLst/>
              <a:gdLst/>
              <a:ahLst/>
              <a:cxnLst/>
              <a:rect l="l" t="t" r="r" b="b"/>
              <a:pathLst>
                <a:path w="6858000" h="50800">
                  <a:moveTo>
                    <a:pt x="0" y="0"/>
                  </a:moveTo>
                  <a:lnTo>
                    <a:pt x="6858000" y="0"/>
                  </a:lnTo>
                  <a:lnTo>
                    <a:pt x="6858000" y="50800"/>
                  </a:lnTo>
                  <a:lnTo>
                    <a:pt x="0" y="50800"/>
                  </a:lnTo>
                  <a:close/>
                </a:path>
              </a:pathLst>
            </a:custGeom>
            <a:solidFill>
              <a:srgbClr val="FFFFFF"/>
            </a:solidFill>
          </p:spPr>
          <p:txBody>
            <a:bodyPr/>
            <a:lstStyle/>
            <a:p>
              <a:endParaRPr lang="en-US"/>
            </a:p>
          </p:txBody>
        </p:sp>
      </p:grpSp>
      <p:grpSp>
        <p:nvGrpSpPr>
          <p:cNvPr id="7" name="Group 7">
            <a:extLst>
              <a:ext uri="{FF2B5EF4-FFF2-40B4-BE49-F238E27FC236}">
                <a16:creationId xmlns:a16="http://schemas.microsoft.com/office/drawing/2014/main" id="{50631841-13B7-84EF-A9E6-9FE74BCEB2F0}"/>
              </a:ext>
            </a:extLst>
          </p:cNvPr>
          <p:cNvGrpSpPr/>
          <p:nvPr/>
        </p:nvGrpSpPr>
        <p:grpSpPr>
          <a:xfrm>
            <a:off x="8018823" y="1828081"/>
            <a:ext cx="8931400" cy="38100"/>
            <a:chOff x="0" y="0"/>
            <a:chExt cx="11908533" cy="50800"/>
          </a:xfrm>
        </p:grpSpPr>
        <p:sp>
          <p:nvSpPr>
            <p:cNvPr id="8" name="Freeform 8">
              <a:extLst>
                <a:ext uri="{FF2B5EF4-FFF2-40B4-BE49-F238E27FC236}">
                  <a16:creationId xmlns:a16="http://schemas.microsoft.com/office/drawing/2014/main" id="{88F7CEF6-B1ED-0B9B-7748-3B2576B4B80A}"/>
                </a:ext>
              </a:extLst>
            </p:cNvPr>
            <p:cNvSpPr/>
            <p:nvPr/>
          </p:nvSpPr>
          <p:spPr>
            <a:xfrm>
              <a:off x="25400" y="0"/>
              <a:ext cx="11857736" cy="50800"/>
            </a:xfrm>
            <a:custGeom>
              <a:avLst/>
              <a:gdLst/>
              <a:ahLst/>
              <a:cxnLst/>
              <a:rect l="l" t="t" r="r" b="b"/>
              <a:pathLst>
                <a:path w="11857736" h="50800">
                  <a:moveTo>
                    <a:pt x="0" y="0"/>
                  </a:moveTo>
                  <a:lnTo>
                    <a:pt x="11857736" y="0"/>
                  </a:lnTo>
                  <a:lnTo>
                    <a:pt x="11857736" y="50800"/>
                  </a:lnTo>
                  <a:lnTo>
                    <a:pt x="0" y="50800"/>
                  </a:ln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F94054D1-77F5-48A4-513D-32E1832523CF}"/>
              </a:ext>
            </a:extLst>
          </p:cNvPr>
          <p:cNvGrpSpPr/>
          <p:nvPr/>
        </p:nvGrpSpPr>
        <p:grpSpPr>
          <a:xfrm>
            <a:off x="8018823" y="3250481"/>
            <a:ext cx="8941118" cy="38100"/>
            <a:chOff x="0" y="0"/>
            <a:chExt cx="11921491" cy="50800"/>
          </a:xfrm>
        </p:grpSpPr>
        <p:sp>
          <p:nvSpPr>
            <p:cNvPr id="10" name="Freeform 10">
              <a:extLst>
                <a:ext uri="{FF2B5EF4-FFF2-40B4-BE49-F238E27FC236}">
                  <a16:creationId xmlns:a16="http://schemas.microsoft.com/office/drawing/2014/main" id="{88ED023D-B144-026A-6775-0E2D16A183F1}"/>
                </a:ext>
              </a:extLst>
            </p:cNvPr>
            <p:cNvSpPr/>
            <p:nvPr/>
          </p:nvSpPr>
          <p:spPr>
            <a:xfrm>
              <a:off x="25400" y="0"/>
              <a:ext cx="11870690" cy="50800"/>
            </a:xfrm>
            <a:custGeom>
              <a:avLst/>
              <a:gdLst/>
              <a:ahLst/>
              <a:cxnLst/>
              <a:rect l="l" t="t" r="r" b="b"/>
              <a:pathLst>
                <a:path w="11870690" h="50800">
                  <a:moveTo>
                    <a:pt x="0" y="0"/>
                  </a:moveTo>
                  <a:lnTo>
                    <a:pt x="11870690" y="0"/>
                  </a:lnTo>
                  <a:lnTo>
                    <a:pt x="11870690" y="50800"/>
                  </a:lnTo>
                  <a:lnTo>
                    <a:pt x="0" y="50800"/>
                  </a:lnTo>
                  <a:close/>
                </a:path>
              </a:pathLst>
            </a:custGeom>
            <a:solidFill>
              <a:srgbClr val="000000"/>
            </a:solidFill>
          </p:spPr>
          <p:txBody>
            <a:bodyPr/>
            <a:lstStyle/>
            <a:p>
              <a:endParaRPr lang="en-US"/>
            </a:p>
          </p:txBody>
        </p:sp>
      </p:grpSp>
      <p:sp>
        <p:nvSpPr>
          <p:cNvPr id="11" name="TextBox 11">
            <a:extLst>
              <a:ext uri="{FF2B5EF4-FFF2-40B4-BE49-F238E27FC236}">
                <a16:creationId xmlns:a16="http://schemas.microsoft.com/office/drawing/2014/main" id="{C9122697-BE3A-C028-87D9-23CD5E51DB64}"/>
              </a:ext>
            </a:extLst>
          </p:cNvPr>
          <p:cNvSpPr txBox="1"/>
          <p:nvPr/>
        </p:nvSpPr>
        <p:spPr>
          <a:xfrm>
            <a:off x="8168173" y="1837606"/>
            <a:ext cx="389742"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00</a:t>
            </a:r>
          </a:p>
        </p:txBody>
      </p:sp>
      <p:sp>
        <p:nvSpPr>
          <p:cNvPr id="12" name="TextBox 12">
            <a:extLst>
              <a:ext uri="{FF2B5EF4-FFF2-40B4-BE49-F238E27FC236}">
                <a16:creationId xmlns:a16="http://schemas.microsoft.com/office/drawing/2014/main" id="{294B20BF-8C11-B1B6-9D75-542A374C9773}"/>
              </a:ext>
            </a:extLst>
          </p:cNvPr>
          <p:cNvSpPr txBox="1"/>
          <p:nvPr/>
        </p:nvSpPr>
        <p:spPr>
          <a:xfrm>
            <a:off x="9016091" y="1988736"/>
            <a:ext cx="7632489"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What’s the fuss? Causality, Decision-Making &amp; Science</a:t>
            </a:r>
          </a:p>
        </p:txBody>
      </p:sp>
      <p:sp>
        <p:nvSpPr>
          <p:cNvPr id="15" name="TextBox 15">
            <a:extLst>
              <a:ext uri="{FF2B5EF4-FFF2-40B4-BE49-F238E27FC236}">
                <a16:creationId xmlns:a16="http://schemas.microsoft.com/office/drawing/2014/main" id="{7FDC39C3-0488-C88F-BA97-9924DCB70FC4}"/>
              </a:ext>
            </a:extLst>
          </p:cNvPr>
          <p:cNvSpPr txBox="1"/>
          <p:nvPr/>
        </p:nvSpPr>
        <p:spPr>
          <a:xfrm>
            <a:off x="8168364" y="3317157"/>
            <a:ext cx="389551" cy="4135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01</a:t>
            </a:r>
          </a:p>
        </p:txBody>
      </p:sp>
      <p:grpSp>
        <p:nvGrpSpPr>
          <p:cNvPr id="25" name="Group 25">
            <a:extLst>
              <a:ext uri="{FF2B5EF4-FFF2-40B4-BE49-F238E27FC236}">
                <a16:creationId xmlns:a16="http://schemas.microsoft.com/office/drawing/2014/main" id="{DBB29529-61D6-7E32-949E-4644D33C35B1}"/>
              </a:ext>
            </a:extLst>
          </p:cNvPr>
          <p:cNvGrpSpPr/>
          <p:nvPr/>
        </p:nvGrpSpPr>
        <p:grpSpPr>
          <a:xfrm>
            <a:off x="13345" y="8757648"/>
            <a:ext cx="254123" cy="336610"/>
            <a:chOff x="0" y="0"/>
            <a:chExt cx="338831" cy="448814"/>
          </a:xfrm>
        </p:grpSpPr>
        <p:sp>
          <p:nvSpPr>
            <p:cNvPr id="26" name="Freeform 26">
              <a:extLst>
                <a:ext uri="{FF2B5EF4-FFF2-40B4-BE49-F238E27FC236}">
                  <a16:creationId xmlns:a16="http://schemas.microsoft.com/office/drawing/2014/main" id="{C0AA650D-34EB-036D-5353-0283E64FE2A6}"/>
                </a:ext>
              </a:extLst>
            </p:cNvPr>
            <p:cNvSpPr/>
            <p:nvPr/>
          </p:nvSpPr>
          <p:spPr>
            <a:xfrm>
              <a:off x="0" y="0"/>
              <a:ext cx="338836" cy="448818"/>
            </a:xfrm>
            <a:custGeom>
              <a:avLst/>
              <a:gdLst/>
              <a:ahLst/>
              <a:cxnLst/>
              <a:rect l="l" t="t" r="r" b="b"/>
              <a:pathLst>
                <a:path w="338836" h="448818">
                  <a:moveTo>
                    <a:pt x="338836" y="448818"/>
                  </a:moveTo>
                  <a:lnTo>
                    <a:pt x="0" y="448818"/>
                  </a:lnTo>
                  <a:lnTo>
                    <a:pt x="0" y="0"/>
                  </a:lnTo>
                  <a:lnTo>
                    <a:pt x="338836" y="0"/>
                  </a:lnTo>
                  <a:close/>
                </a:path>
              </a:pathLst>
            </a:custGeom>
            <a:solidFill>
              <a:srgbClr val="4F5252"/>
            </a:solidFill>
          </p:spPr>
          <p:txBody>
            <a:bodyPr/>
            <a:lstStyle/>
            <a:p>
              <a:endParaRPr lang="en-US"/>
            </a:p>
          </p:txBody>
        </p:sp>
      </p:grpSp>
      <p:grpSp>
        <p:nvGrpSpPr>
          <p:cNvPr id="27" name="Group 27">
            <a:extLst>
              <a:ext uri="{FF2B5EF4-FFF2-40B4-BE49-F238E27FC236}">
                <a16:creationId xmlns:a16="http://schemas.microsoft.com/office/drawing/2014/main" id="{55435468-36FD-7B42-517F-C212850B465D}"/>
              </a:ext>
            </a:extLst>
          </p:cNvPr>
          <p:cNvGrpSpPr/>
          <p:nvPr/>
        </p:nvGrpSpPr>
        <p:grpSpPr>
          <a:xfrm>
            <a:off x="660168" y="8757648"/>
            <a:ext cx="1031112" cy="336610"/>
            <a:chOff x="0" y="0"/>
            <a:chExt cx="1374817" cy="448814"/>
          </a:xfrm>
        </p:grpSpPr>
        <p:sp>
          <p:nvSpPr>
            <p:cNvPr id="28" name="Freeform 28">
              <a:extLst>
                <a:ext uri="{FF2B5EF4-FFF2-40B4-BE49-F238E27FC236}">
                  <a16:creationId xmlns:a16="http://schemas.microsoft.com/office/drawing/2014/main" id="{16F64865-696B-6001-0C59-FA0C410AFD01}"/>
                </a:ext>
              </a:extLst>
            </p:cNvPr>
            <p:cNvSpPr/>
            <p:nvPr/>
          </p:nvSpPr>
          <p:spPr>
            <a:xfrm>
              <a:off x="0" y="0"/>
              <a:ext cx="1374775" cy="448818"/>
            </a:xfrm>
            <a:custGeom>
              <a:avLst/>
              <a:gdLst/>
              <a:ahLst/>
              <a:cxnLst/>
              <a:rect l="l" t="t" r="r" b="b"/>
              <a:pathLst>
                <a:path w="1374775" h="448818">
                  <a:moveTo>
                    <a:pt x="1374775" y="448818"/>
                  </a:moveTo>
                  <a:lnTo>
                    <a:pt x="0" y="448818"/>
                  </a:lnTo>
                  <a:lnTo>
                    <a:pt x="0" y="0"/>
                  </a:lnTo>
                  <a:lnTo>
                    <a:pt x="1374775" y="0"/>
                  </a:lnTo>
                  <a:close/>
                </a:path>
              </a:pathLst>
            </a:custGeom>
            <a:solidFill>
              <a:srgbClr val="4F5252"/>
            </a:solidFill>
          </p:spPr>
          <p:txBody>
            <a:bodyPr/>
            <a:lstStyle/>
            <a:p>
              <a:endParaRPr lang="en-US"/>
            </a:p>
          </p:txBody>
        </p:sp>
      </p:grpSp>
      <p:grpSp>
        <p:nvGrpSpPr>
          <p:cNvPr id="29" name="Group 29">
            <a:extLst>
              <a:ext uri="{FF2B5EF4-FFF2-40B4-BE49-F238E27FC236}">
                <a16:creationId xmlns:a16="http://schemas.microsoft.com/office/drawing/2014/main" id="{EA803278-D832-776C-B925-204C67338034}"/>
              </a:ext>
            </a:extLst>
          </p:cNvPr>
          <p:cNvGrpSpPr/>
          <p:nvPr/>
        </p:nvGrpSpPr>
        <p:grpSpPr>
          <a:xfrm>
            <a:off x="2276627" y="8757648"/>
            <a:ext cx="954532" cy="336610"/>
            <a:chOff x="0" y="0"/>
            <a:chExt cx="1272709" cy="448814"/>
          </a:xfrm>
        </p:grpSpPr>
        <p:sp>
          <p:nvSpPr>
            <p:cNvPr id="30" name="Freeform 30">
              <a:extLst>
                <a:ext uri="{FF2B5EF4-FFF2-40B4-BE49-F238E27FC236}">
                  <a16:creationId xmlns:a16="http://schemas.microsoft.com/office/drawing/2014/main" id="{4B6EF3CF-1B8C-BBDC-5DBC-52A1953DBAEC}"/>
                </a:ext>
              </a:extLst>
            </p:cNvPr>
            <p:cNvSpPr/>
            <p:nvPr/>
          </p:nvSpPr>
          <p:spPr>
            <a:xfrm>
              <a:off x="0" y="0"/>
              <a:ext cx="1272667" cy="448818"/>
            </a:xfrm>
            <a:custGeom>
              <a:avLst/>
              <a:gdLst/>
              <a:ahLst/>
              <a:cxnLst/>
              <a:rect l="l" t="t" r="r" b="b"/>
              <a:pathLst>
                <a:path w="1272667" h="448818">
                  <a:moveTo>
                    <a:pt x="1272667" y="448818"/>
                  </a:moveTo>
                  <a:lnTo>
                    <a:pt x="0" y="448818"/>
                  </a:lnTo>
                  <a:lnTo>
                    <a:pt x="0" y="0"/>
                  </a:lnTo>
                  <a:lnTo>
                    <a:pt x="1272667" y="0"/>
                  </a:lnTo>
                  <a:close/>
                </a:path>
              </a:pathLst>
            </a:custGeom>
            <a:solidFill>
              <a:srgbClr val="4F5252"/>
            </a:solidFill>
          </p:spPr>
          <p:txBody>
            <a:bodyPr/>
            <a:lstStyle/>
            <a:p>
              <a:endParaRPr lang="en-US"/>
            </a:p>
          </p:txBody>
        </p:sp>
      </p:grpSp>
      <p:grpSp>
        <p:nvGrpSpPr>
          <p:cNvPr id="31" name="Group 31">
            <a:extLst>
              <a:ext uri="{FF2B5EF4-FFF2-40B4-BE49-F238E27FC236}">
                <a16:creationId xmlns:a16="http://schemas.microsoft.com/office/drawing/2014/main" id="{53436D7F-2728-CDDB-F5EB-F99E5E1D972C}"/>
              </a:ext>
            </a:extLst>
          </p:cNvPr>
          <p:cNvGrpSpPr/>
          <p:nvPr/>
        </p:nvGrpSpPr>
        <p:grpSpPr>
          <a:xfrm>
            <a:off x="3643151" y="8757648"/>
            <a:ext cx="253873" cy="336610"/>
            <a:chOff x="0" y="0"/>
            <a:chExt cx="338497" cy="448814"/>
          </a:xfrm>
        </p:grpSpPr>
        <p:sp>
          <p:nvSpPr>
            <p:cNvPr id="32" name="Freeform 32">
              <a:extLst>
                <a:ext uri="{FF2B5EF4-FFF2-40B4-BE49-F238E27FC236}">
                  <a16:creationId xmlns:a16="http://schemas.microsoft.com/office/drawing/2014/main" id="{D5E42B41-681A-96BF-8059-FB670CF8D026}"/>
                </a:ext>
              </a:extLst>
            </p:cNvPr>
            <p:cNvSpPr/>
            <p:nvPr/>
          </p:nvSpPr>
          <p:spPr>
            <a:xfrm>
              <a:off x="0" y="0"/>
              <a:ext cx="338455" cy="448818"/>
            </a:xfrm>
            <a:custGeom>
              <a:avLst/>
              <a:gdLst/>
              <a:ahLst/>
              <a:cxnLst/>
              <a:rect l="l" t="t" r="r" b="b"/>
              <a:pathLst>
                <a:path w="338455" h="448818">
                  <a:moveTo>
                    <a:pt x="338455" y="448818"/>
                  </a:moveTo>
                  <a:lnTo>
                    <a:pt x="0" y="448818"/>
                  </a:lnTo>
                  <a:lnTo>
                    <a:pt x="0" y="0"/>
                  </a:lnTo>
                  <a:lnTo>
                    <a:pt x="338455" y="0"/>
                  </a:lnTo>
                  <a:close/>
                </a:path>
              </a:pathLst>
            </a:custGeom>
            <a:solidFill>
              <a:srgbClr val="57B7F7"/>
            </a:solidFill>
          </p:spPr>
          <p:txBody>
            <a:bodyPr/>
            <a:lstStyle/>
            <a:p>
              <a:endParaRPr lang="en-US"/>
            </a:p>
          </p:txBody>
        </p:sp>
      </p:grpSp>
      <p:grpSp>
        <p:nvGrpSpPr>
          <p:cNvPr id="33" name="Group 33">
            <a:extLst>
              <a:ext uri="{FF2B5EF4-FFF2-40B4-BE49-F238E27FC236}">
                <a16:creationId xmlns:a16="http://schemas.microsoft.com/office/drawing/2014/main" id="{24B94EEC-2D7F-384C-2C6C-AA8C24BA3378}"/>
              </a:ext>
            </a:extLst>
          </p:cNvPr>
          <p:cNvGrpSpPr/>
          <p:nvPr/>
        </p:nvGrpSpPr>
        <p:grpSpPr>
          <a:xfrm>
            <a:off x="4478074" y="8757648"/>
            <a:ext cx="254064" cy="336610"/>
            <a:chOff x="0" y="0"/>
            <a:chExt cx="338751" cy="448814"/>
          </a:xfrm>
        </p:grpSpPr>
        <p:sp>
          <p:nvSpPr>
            <p:cNvPr id="34" name="Freeform 34">
              <a:extLst>
                <a:ext uri="{FF2B5EF4-FFF2-40B4-BE49-F238E27FC236}">
                  <a16:creationId xmlns:a16="http://schemas.microsoft.com/office/drawing/2014/main" id="{C55DE4F8-D3B1-7BD7-C56E-3EB83CC092DF}"/>
                </a:ext>
              </a:extLst>
            </p:cNvPr>
            <p:cNvSpPr/>
            <p:nvPr/>
          </p:nvSpPr>
          <p:spPr>
            <a:xfrm>
              <a:off x="0" y="0"/>
              <a:ext cx="338709" cy="448818"/>
            </a:xfrm>
            <a:custGeom>
              <a:avLst/>
              <a:gdLst/>
              <a:ahLst/>
              <a:cxnLst/>
              <a:rect l="l" t="t" r="r" b="b"/>
              <a:pathLst>
                <a:path w="338709" h="448818">
                  <a:moveTo>
                    <a:pt x="338709" y="448818"/>
                  </a:moveTo>
                  <a:lnTo>
                    <a:pt x="0" y="448818"/>
                  </a:lnTo>
                  <a:lnTo>
                    <a:pt x="0" y="0"/>
                  </a:lnTo>
                  <a:lnTo>
                    <a:pt x="338709" y="0"/>
                  </a:lnTo>
                  <a:close/>
                </a:path>
              </a:pathLst>
            </a:custGeom>
            <a:solidFill>
              <a:srgbClr val="00CD8F"/>
            </a:solidFill>
          </p:spPr>
          <p:txBody>
            <a:bodyPr/>
            <a:lstStyle/>
            <a:p>
              <a:endParaRPr lang="en-US"/>
            </a:p>
          </p:txBody>
        </p:sp>
      </p:grpSp>
      <p:sp>
        <p:nvSpPr>
          <p:cNvPr id="36" name="Freeform 36">
            <a:extLst>
              <a:ext uri="{FF2B5EF4-FFF2-40B4-BE49-F238E27FC236}">
                <a16:creationId xmlns:a16="http://schemas.microsoft.com/office/drawing/2014/main" id="{F1A896B6-7414-A84A-D428-E26480B10030}"/>
              </a:ext>
            </a:extLst>
          </p:cNvPr>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1" name="TextBox 41">
            <a:extLst>
              <a:ext uri="{FF2B5EF4-FFF2-40B4-BE49-F238E27FC236}">
                <a16:creationId xmlns:a16="http://schemas.microsoft.com/office/drawing/2014/main" id="{10362C06-BE8C-D2E0-4F87-52DB5A067BE9}"/>
              </a:ext>
            </a:extLst>
          </p:cNvPr>
          <p:cNvSpPr txBox="1"/>
          <p:nvPr/>
        </p:nvSpPr>
        <p:spPr>
          <a:xfrm>
            <a:off x="8997233" y="3402881"/>
            <a:ext cx="7087086"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Basics of Causal Thinking</a:t>
            </a:r>
          </a:p>
        </p:txBody>
      </p:sp>
    </p:spTree>
    <p:extLst>
      <p:ext uri="{BB962C8B-B14F-4D97-AF65-F5344CB8AC3E}">
        <p14:creationId xmlns:p14="http://schemas.microsoft.com/office/powerpoint/2010/main" val="1226885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720591" y="1720091"/>
            <a:ext cx="6846817" cy="6846817"/>
          </a:xfrm>
          <a:custGeom>
            <a:avLst/>
            <a:gdLst/>
            <a:ahLst/>
            <a:cxnLst/>
            <a:rect l="l" t="t" r="r" b="b"/>
            <a:pathLst>
              <a:path w="6846817" h="6846817">
                <a:moveTo>
                  <a:pt x="0" y="0"/>
                </a:moveTo>
                <a:lnTo>
                  <a:pt x="6846818" y="0"/>
                </a:lnTo>
                <a:lnTo>
                  <a:pt x="6846818" y="6846818"/>
                </a:lnTo>
                <a:lnTo>
                  <a:pt x="0" y="6846818"/>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110</a:t>
            </a:r>
          </a:p>
        </p:txBody>
      </p:sp>
      <p:sp>
        <p:nvSpPr>
          <p:cNvPr id="10" name="TextBox 10"/>
          <p:cNvSpPr txBox="1"/>
          <p:nvPr/>
        </p:nvSpPr>
        <p:spPr>
          <a:xfrm>
            <a:off x="1028700" y="394336"/>
            <a:ext cx="6066711"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Sensitivity Analysis with Python &amp; DoWhy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18095" r="-18095"/>
              </a:stretch>
            </a:blipFill>
          </p:spPr>
          <p:txBody>
            <a:bodyPr/>
            <a:lstStyle/>
            <a:p>
              <a:endParaRPr lang="en-US"/>
            </a:p>
          </p:txBody>
        </p:sp>
      </p:grpSp>
      <p:sp>
        <p:nvSpPr>
          <p:cNvPr id="4" name="TextBox 4"/>
          <p:cNvSpPr txBox="1"/>
          <p:nvPr/>
        </p:nvSpPr>
        <p:spPr>
          <a:xfrm>
            <a:off x="1028700" y="4346575"/>
            <a:ext cx="12034172" cy="1193775"/>
          </a:xfrm>
          <a:prstGeom prst="rect">
            <a:avLst/>
          </a:prstGeom>
        </p:spPr>
        <p:txBody>
          <a:bodyPr lIns="0" tIns="0" rIns="0" bIns="0" rtlCol="0" anchor="t">
            <a:spAutoFit/>
          </a:bodyPr>
          <a:lstStyle/>
          <a:p>
            <a:pPr algn="l">
              <a:lnSpc>
                <a:spcPts val="9799"/>
              </a:lnSpc>
            </a:pPr>
            <a:r>
              <a:rPr lang="en-US" sz="6998">
                <a:solidFill>
                  <a:srgbClr val="FFFFFF"/>
                </a:solidFill>
                <a:latin typeface="Outfit"/>
                <a:ea typeface="Outfit"/>
                <a:cs typeface="Outfit"/>
                <a:sym typeface="Outfit"/>
              </a:rPr>
              <a:t>Section 06: </a:t>
            </a:r>
            <a:r>
              <a:rPr lang="en-US" sz="6998" b="1">
                <a:solidFill>
                  <a:srgbClr val="FFFFFF"/>
                </a:solidFill>
                <a:latin typeface="Outfit Bold"/>
                <a:ea typeface="Outfit Bold"/>
                <a:cs typeface="Outfit Bold"/>
                <a:sym typeface="Outfit Bold"/>
              </a:rPr>
              <a:t>Wrapping it Up!</a:t>
            </a:r>
          </a:p>
        </p:txBody>
      </p:sp>
      <p:grpSp>
        <p:nvGrpSpPr>
          <p:cNvPr id="5" name="Group 5"/>
          <p:cNvGrpSpPr/>
          <p:nvPr/>
        </p:nvGrpSpPr>
        <p:grpSpPr>
          <a:xfrm>
            <a:off x="1009650" y="4252160"/>
            <a:ext cx="11399520" cy="38100"/>
            <a:chOff x="0" y="0"/>
            <a:chExt cx="15199360" cy="50800"/>
          </a:xfrm>
        </p:grpSpPr>
        <p:sp>
          <p:nvSpPr>
            <p:cNvPr id="6" name="Freeform 6"/>
            <p:cNvSpPr/>
            <p:nvPr/>
          </p:nvSpPr>
          <p:spPr>
            <a:xfrm>
              <a:off x="25400" y="0"/>
              <a:ext cx="15148561" cy="50800"/>
            </a:xfrm>
            <a:custGeom>
              <a:avLst/>
              <a:gdLst/>
              <a:ahLst/>
              <a:cxnLst/>
              <a:rect l="l" t="t" r="r" b="b"/>
              <a:pathLst>
                <a:path w="15148561" h="50800">
                  <a:moveTo>
                    <a:pt x="0" y="0"/>
                  </a:moveTo>
                  <a:lnTo>
                    <a:pt x="15148561" y="0"/>
                  </a:lnTo>
                  <a:lnTo>
                    <a:pt x="15148561" y="50800"/>
                  </a:lnTo>
                  <a:lnTo>
                    <a:pt x="0" y="50800"/>
                  </a:lnTo>
                  <a:close/>
                </a:path>
              </a:pathLst>
            </a:custGeom>
            <a:solidFill>
              <a:srgbClr val="FFFFFF"/>
            </a:solidFill>
          </p:spPr>
          <p:txBody>
            <a:bodyPr/>
            <a:lstStyle/>
            <a:p>
              <a:endParaRPr lang="en-US"/>
            </a:p>
          </p:txBody>
        </p:sp>
      </p:grpSp>
      <p:sp>
        <p:nvSpPr>
          <p:cNvPr id="7" name="Freeform 7"/>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8" name="TextBox 8"/>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112</a:t>
            </a:r>
          </a:p>
        </p:txBody>
      </p:sp>
      <p:sp>
        <p:nvSpPr>
          <p:cNvPr id="9" name="TextBox 9"/>
          <p:cNvSpPr txBox="1"/>
          <p:nvPr/>
        </p:nvSpPr>
        <p:spPr>
          <a:xfrm>
            <a:off x="1028700" y="394336"/>
            <a:ext cx="2920307"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Wrapping it Up!</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8" name="TextBox 8"/>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113</a:t>
            </a:r>
          </a:p>
        </p:txBody>
      </p:sp>
      <p:sp>
        <p:nvSpPr>
          <p:cNvPr id="9" name="TextBox 9"/>
          <p:cNvSpPr txBox="1"/>
          <p:nvPr/>
        </p:nvSpPr>
        <p:spPr>
          <a:xfrm>
            <a:off x="1028700" y="394336"/>
            <a:ext cx="2920307"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Wrapping it Up!</a:t>
            </a:r>
          </a:p>
        </p:txBody>
      </p:sp>
      <p:sp>
        <p:nvSpPr>
          <p:cNvPr id="10" name="TextBox 10"/>
          <p:cNvSpPr txBox="1"/>
          <p:nvPr/>
        </p:nvSpPr>
        <p:spPr>
          <a:xfrm>
            <a:off x="1028700" y="2001838"/>
            <a:ext cx="14989673" cy="3521075"/>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Instead </a:t>
            </a:r>
            <a:r>
              <a:rPr lang="en-US" sz="5000">
                <a:solidFill>
                  <a:srgbClr val="000000"/>
                </a:solidFill>
                <a:latin typeface="Outfit"/>
                <a:ea typeface="Outfit"/>
                <a:cs typeface="Outfit"/>
                <a:sym typeface="Outfit"/>
              </a:rPr>
              <a:t>of trying to </a:t>
            </a:r>
            <a:r>
              <a:rPr lang="en-US" sz="5000" b="1">
                <a:solidFill>
                  <a:srgbClr val="000000"/>
                </a:solidFill>
                <a:latin typeface="Outfit Bold"/>
                <a:ea typeface="Outfit Bold"/>
                <a:cs typeface="Outfit Bold"/>
                <a:sym typeface="Outfit Bold"/>
              </a:rPr>
              <a:t>put</a:t>
            </a:r>
            <a:r>
              <a:rPr lang="en-US" sz="5000">
                <a:solidFill>
                  <a:srgbClr val="000000"/>
                </a:solidFill>
                <a:latin typeface="Outfit"/>
                <a:ea typeface="Outfit"/>
                <a:cs typeface="Outfit"/>
                <a:sym typeface="Outfit"/>
              </a:rPr>
              <a:t> our </a:t>
            </a:r>
            <a:r>
              <a:rPr lang="en-US" sz="5000" b="1">
                <a:solidFill>
                  <a:srgbClr val="000000"/>
                </a:solidFill>
                <a:latin typeface="Outfit Bold"/>
                <a:ea typeface="Outfit Bold"/>
                <a:cs typeface="Outfit Bold"/>
                <a:sym typeface="Outfit Bold"/>
              </a:rPr>
              <a:t>uncertainty under </a:t>
            </a:r>
            <a:r>
              <a:rPr lang="en-US" sz="5000">
                <a:solidFill>
                  <a:srgbClr val="000000"/>
                </a:solidFill>
                <a:latin typeface="Outfit"/>
                <a:ea typeface="Outfit"/>
                <a:cs typeface="Outfit"/>
                <a:sym typeface="Outfit"/>
              </a:rPr>
              <a:t>the </a:t>
            </a:r>
            <a:r>
              <a:rPr lang="en-US" sz="5000" b="1">
                <a:solidFill>
                  <a:srgbClr val="000000"/>
                </a:solidFill>
                <a:latin typeface="Outfit Bold"/>
                <a:ea typeface="Outfit Bold"/>
                <a:cs typeface="Outfit Bold"/>
                <a:sym typeface="Outfit Bold"/>
              </a:rPr>
              <a:t>rug</a:t>
            </a:r>
            <a:r>
              <a:rPr lang="en-US" sz="5000">
                <a:solidFill>
                  <a:srgbClr val="000000"/>
                </a:solidFill>
                <a:latin typeface="Outfit"/>
                <a:ea typeface="Outfit"/>
                <a:cs typeface="Outfit"/>
                <a:sym typeface="Outfit"/>
              </a:rPr>
              <a:t>, we can </a:t>
            </a:r>
            <a:r>
              <a:rPr lang="en-US" sz="5000" b="1">
                <a:solidFill>
                  <a:srgbClr val="000000"/>
                </a:solidFill>
                <a:latin typeface="Outfit Bold"/>
                <a:ea typeface="Outfit Bold"/>
                <a:cs typeface="Outfit Bold"/>
                <a:sym typeface="Outfit Bold"/>
              </a:rPr>
              <a:t>embrace it</a:t>
            </a:r>
            <a:r>
              <a:rPr lang="en-US" sz="5000">
                <a:solidFill>
                  <a:srgbClr val="000000"/>
                </a:solidFill>
                <a:latin typeface="Outfit"/>
                <a:ea typeface="Outfit"/>
                <a:cs typeface="Outfit"/>
                <a:sym typeface="Outfit"/>
              </a:rPr>
              <a:t>.</a:t>
            </a:r>
          </a:p>
          <a:p>
            <a:pPr algn="l">
              <a:lnSpc>
                <a:spcPts val="7000"/>
              </a:lnSpc>
            </a:pPr>
            <a:endParaRPr lang="en-US" sz="5000">
              <a:solidFill>
                <a:srgbClr val="000000"/>
              </a:solidFill>
              <a:latin typeface="Outfit"/>
              <a:ea typeface="Outfit"/>
              <a:cs typeface="Outfit"/>
              <a:sym typeface="Outfit"/>
            </a:endParaRPr>
          </a:p>
          <a:p>
            <a:pPr algn="l">
              <a:lnSpc>
                <a:spcPts val="7000"/>
              </a:lnSpc>
            </a:pPr>
            <a:endParaRPr lang="en-US" sz="5000">
              <a:solidFill>
                <a:srgbClr val="000000"/>
              </a:solidFill>
              <a:latin typeface="Outfit"/>
              <a:ea typeface="Outfit"/>
              <a:cs typeface="Outfit"/>
              <a:sym typeface="Outfi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8" name="TextBox 8"/>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114</a:t>
            </a:r>
          </a:p>
        </p:txBody>
      </p:sp>
      <p:sp>
        <p:nvSpPr>
          <p:cNvPr id="9" name="TextBox 9"/>
          <p:cNvSpPr txBox="1"/>
          <p:nvPr/>
        </p:nvSpPr>
        <p:spPr>
          <a:xfrm>
            <a:off x="1028700" y="394336"/>
            <a:ext cx="2920307"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Wrapping it Up!</a:t>
            </a:r>
          </a:p>
        </p:txBody>
      </p:sp>
      <p:sp>
        <p:nvSpPr>
          <p:cNvPr id="10" name="TextBox 10"/>
          <p:cNvSpPr txBox="1"/>
          <p:nvPr/>
        </p:nvSpPr>
        <p:spPr>
          <a:xfrm>
            <a:off x="1028700" y="2001838"/>
            <a:ext cx="14989673" cy="6178550"/>
          </a:xfrm>
          <a:prstGeom prst="rect">
            <a:avLst/>
          </a:prstGeom>
        </p:spPr>
        <p:txBody>
          <a:bodyPr lIns="0" tIns="0" rIns="0" bIns="0" rtlCol="0" anchor="t">
            <a:spAutoFit/>
          </a:bodyPr>
          <a:lstStyle/>
          <a:p>
            <a:pPr algn="l">
              <a:lnSpc>
                <a:spcPts val="7000"/>
              </a:lnSpc>
            </a:pPr>
            <a:r>
              <a:rPr lang="en-US" sz="5000" b="1" dirty="0">
                <a:solidFill>
                  <a:srgbClr val="000000"/>
                </a:solidFill>
                <a:latin typeface="Outfit Bold"/>
                <a:ea typeface="Outfit Bold"/>
                <a:cs typeface="Outfit Bold"/>
                <a:sym typeface="Outfit Bold"/>
              </a:rPr>
              <a:t>Instead </a:t>
            </a:r>
            <a:r>
              <a:rPr lang="en-US" sz="5000" dirty="0">
                <a:solidFill>
                  <a:srgbClr val="000000"/>
                </a:solidFill>
                <a:latin typeface="Outfit"/>
                <a:ea typeface="Outfit"/>
                <a:cs typeface="Outfit"/>
                <a:sym typeface="Outfit"/>
              </a:rPr>
              <a:t>of trying to </a:t>
            </a:r>
            <a:r>
              <a:rPr lang="en-US" sz="5000" b="1" dirty="0">
                <a:solidFill>
                  <a:srgbClr val="000000"/>
                </a:solidFill>
                <a:latin typeface="Outfit Bold"/>
                <a:ea typeface="Outfit Bold"/>
                <a:cs typeface="Outfit Bold"/>
                <a:sym typeface="Outfit Bold"/>
              </a:rPr>
              <a:t>put</a:t>
            </a:r>
            <a:r>
              <a:rPr lang="en-US" sz="5000" dirty="0">
                <a:solidFill>
                  <a:srgbClr val="000000"/>
                </a:solidFill>
                <a:latin typeface="Outfit"/>
                <a:ea typeface="Outfit"/>
                <a:cs typeface="Outfit"/>
                <a:sym typeface="Outfit"/>
              </a:rPr>
              <a:t> our </a:t>
            </a:r>
            <a:r>
              <a:rPr lang="en-US" sz="5000" b="1" dirty="0">
                <a:solidFill>
                  <a:srgbClr val="000000"/>
                </a:solidFill>
                <a:latin typeface="Outfit Bold"/>
                <a:ea typeface="Outfit Bold"/>
                <a:cs typeface="Outfit Bold"/>
                <a:sym typeface="Outfit Bold"/>
              </a:rPr>
              <a:t>uncertainty under </a:t>
            </a:r>
            <a:r>
              <a:rPr lang="en-US" sz="5000" dirty="0">
                <a:solidFill>
                  <a:srgbClr val="000000"/>
                </a:solidFill>
                <a:latin typeface="Outfit"/>
                <a:ea typeface="Outfit"/>
                <a:cs typeface="Outfit"/>
                <a:sym typeface="Outfit"/>
              </a:rPr>
              <a:t>the </a:t>
            </a:r>
            <a:r>
              <a:rPr lang="en-US" sz="5000" b="1" dirty="0">
                <a:solidFill>
                  <a:srgbClr val="000000"/>
                </a:solidFill>
                <a:latin typeface="Outfit Bold"/>
                <a:ea typeface="Outfit Bold"/>
                <a:cs typeface="Outfit Bold"/>
                <a:sym typeface="Outfit Bold"/>
              </a:rPr>
              <a:t>rug</a:t>
            </a:r>
            <a:r>
              <a:rPr lang="en-US" sz="5000" dirty="0">
                <a:solidFill>
                  <a:srgbClr val="000000"/>
                </a:solidFill>
                <a:latin typeface="Outfit"/>
                <a:ea typeface="Outfit"/>
                <a:cs typeface="Outfit"/>
                <a:sym typeface="Outfit"/>
              </a:rPr>
              <a:t>, we can </a:t>
            </a:r>
            <a:r>
              <a:rPr lang="en-US" sz="5000" b="1" dirty="0">
                <a:solidFill>
                  <a:srgbClr val="000000"/>
                </a:solidFill>
                <a:latin typeface="Outfit Bold"/>
                <a:ea typeface="Outfit Bold"/>
                <a:cs typeface="Outfit Bold"/>
                <a:sym typeface="Outfit Bold"/>
              </a:rPr>
              <a:t>embrace it</a:t>
            </a:r>
            <a:r>
              <a:rPr lang="en-US" sz="5000" dirty="0">
                <a:solidFill>
                  <a:srgbClr val="000000"/>
                </a:solidFill>
                <a:latin typeface="Outfit"/>
                <a:ea typeface="Outfit"/>
                <a:cs typeface="Outfit"/>
                <a:sym typeface="Outfit"/>
              </a:rPr>
              <a:t>.</a:t>
            </a:r>
          </a:p>
          <a:p>
            <a:pPr algn="l">
              <a:lnSpc>
                <a:spcPts val="7000"/>
              </a:lnSpc>
            </a:pPr>
            <a:endParaRPr lang="en-US" sz="5000" dirty="0">
              <a:solidFill>
                <a:srgbClr val="000000"/>
              </a:solidFill>
              <a:latin typeface="Outfit"/>
              <a:ea typeface="Outfit"/>
              <a:cs typeface="Outfit"/>
              <a:sym typeface="Outfit"/>
            </a:endParaRPr>
          </a:p>
          <a:p>
            <a:pPr algn="l">
              <a:lnSpc>
                <a:spcPts val="7000"/>
              </a:lnSpc>
            </a:pPr>
            <a:r>
              <a:rPr lang="en-US" sz="5000" dirty="0">
                <a:solidFill>
                  <a:srgbClr val="000000"/>
                </a:solidFill>
                <a:latin typeface="Outfit"/>
                <a:ea typeface="Outfit"/>
                <a:cs typeface="Outfit"/>
                <a:sym typeface="Outfit"/>
              </a:rPr>
              <a:t>The </a:t>
            </a:r>
            <a:r>
              <a:rPr lang="en-US" sz="5000" b="1" dirty="0">
                <a:solidFill>
                  <a:srgbClr val="000000"/>
                </a:solidFill>
                <a:latin typeface="Outfit Bold"/>
                <a:ea typeface="Outfit Bold"/>
                <a:cs typeface="Outfit Bold"/>
                <a:sym typeface="Outfit Bold"/>
              </a:rPr>
              <a:t>courage </a:t>
            </a:r>
            <a:r>
              <a:rPr lang="en-US" sz="5000" dirty="0">
                <a:solidFill>
                  <a:srgbClr val="000000"/>
                </a:solidFill>
                <a:latin typeface="Outfit"/>
                <a:ea typeface="Outfit"/>
                <a:cs typeface="Outfit"/>
                <a:sym typeface="Outfit"/>
              </a:rPr>
              <a:t>to do so can not only make us </a:t>
            </a:r>
            <a:r>
              <a:rPr lang="en-US" sz="5000" b="1" dirty="0">
                <a:solidFill>
                  <a:srgbClr val="000000"/>
                </a:solidFill>
                <a:latin typeface="Outfit Bold"/>
                <a:ea typeface="Outfit Bold"/>
                <a:cs typeface="Outfit Bold"/>
                <a:sym typeface="Outfit Bold"/>
              </a:rPr>
              <a:t>feel better</a:t>
            </a:r>
            <a:r>
              <a:rPr lang="en-US" sz="5000" dirty="0">
                <a:solidFill>
                  <a:srgbClr val="000000"/>
                </a:solidFill>
                <a:latin typeface="Outfit"/>
                <a:ea typeface="Outfit"/>
                <a:cs typeface="Outfit"/>
                <a:sym typeface="Outfit"/>
              </a:rPr>
              <a:t> about our </a:t>
            </a:r>
            <a:r>
              <a:rPr lang="en-US" sz="5000" b="1" dirty="0">
                <a:solidFill>
                  <a:srgbClr val="000000"/>
                </a:solidFill>
                <a:latin typeface="Outfit Bold"/>
                <a:ea typeface="Outfit Bold"/>
                <a:cs typeface="Outfit Bold"/>
                <a:sym typeface="Outfit Bold"/>
              </a:rPr>
              <a:t>modeling choices</a:t>
            </a:r>
            <a:r>
              <a:rPr lang="en-US" sz="5000" dirty="0">
                <a:solidFill>
                  <a:srgbClr val="000000"/>
                </a:solidFill>
                <a:latin typeface="Outfit"/>
                <a:ea typeface="Outfit"/>
                <a:cs typeface="Outfit"/>
                <a:sym typeface="Outfit"/>
              </a:rPr>
              <a:t>, but also leads to </a:t>
            </a:r>
            <a:r>
              <a:rPr lang="en-US" sz="5000" b="1" dirty="0">
                <a:solidFill>
                  <a:srgbClr val="000000"/>
                </a:solidFill>
                <a:latin typeface="Outfit Bold"/>
                <a:ea typeface="Outfit Bold"/>
                <a:cs typeface="Outfit Bold"/>
                <a:sym typeface="Outfit Bold"/>
              </a:rPr>
              <a:t>better decisions</a:t>
            </a:r>
            <a:r>
              <a:rPr lang="en-US" sz="5000" dirty="0">
                <a:solidFill>
                  <a:srgbClr val="000000"/>
                </a:solidFill>
                <a:latin typeface="Outfit"/>
                <a:ea typeface="Outfit"/>
                <a:cs typeface="Outfit"/>
                <a:sym typeface="Outfit"/>
              </a:rPr>
              <a:t> and – hopefully – </a:t>
            </a:r>
            <a:r>
              <a:rPr lang="en-US" sz="5000" b="1" dirty="0">
                <a:solidFill>
                  <a:srgbClr val="000000"/>
                </a:solidFill>
                <a:latin typeface="Outfit Bold"/>
                <a:ea typeface="Outfit Bold"/>
                <a:cs typeface="Outfit Bold"/>
                <a:sym typeface="Outfit Bold"/>
              </a:rPr>
              <a:t>better business outcomes</a:t>
            </a:r>
            <a:r>
              <a:rPr lang="en-US" sz="5000" dirty="0">
                <a:solidFill>
                  <a:srgbClr val="000000"/>
                </a:solidFill>
                <a:latin typeface="Outfit"/>
                <a:ea typeface="Outfit"/>
                <a:cs typeface="Outfit"/>
                <a:sym typeface="Outfit"/>
              </a:rPr>
              <a: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77908" y="9683450"/>
            <a:ext cx="2196171" cy="415498"/>
            <a:chOff x="0" y="0"/>
            <a:chExt cx="2928228" cy="553998"/>
          </a:xfrm>
        </p:grpSpPr>
        <p:sp>
          <p:nvSpPr>
            <p:cNvPr id="3" name="Freeform 3"/>
            <p:cNvSpPr/>
            <p:nvPr/>
          </p:nvSpPr>
          <p:spPr>
            <a:xfrm>
              <a:off x="0" y="0"/>
              <a:ext cx="2928228" cy="553998"/>
            </a:xfrm>
            <a:custGeom>
              <a:avLst/>
              <a:gdLst/>
              <a:ahLst/>
              <a:cxnLst/>
              <a:rect l="l" t="t" r="r" b="b"/>
              <a:pathLst>
                <a:path w="2928228" h="553998">
                  <a:moveTo>
                    <a:pt x="0" y="0"/>
                  </a:moveTo>
                  <a:lnTo>
                    <a:pt x="2928228" y="0"/>
                  </a:lnTo>
                  <a:lnTo>
                    <a:pt x="2928228" y="553998"/>
                  </a:lnTo>
                  <a:lnTo>
                    <a:pt x="0" y="553998"/>
                  </a:lnTo>
                  <a:close/>
                </a:path>
              </a:pathLst>
            </a:custGeom>
            <a:solidFill>
              <a:srgbClr val="000000">
                <a:alpha val="0"/>
              </a:srgbClr>
            </a:solidFill>
          </p:spPr>
          <p:txBody>
            <a:bodyPr/>
            <a:lstStyle/>
            <a:p>
              <a:endParaRPr lang="en-US"/>
            </a:p>
          </p:txBody>
        </p:sp>
        <p:sp>
          <p:nvSpPr>
            <p:cNvPr id="4" name="TextBox 4"/>
            <p:cNvSpPr txBox="1"/>
            <p:nvPr/>
          </p:nvSpPr>
          <p:spPr>
            <a:xfrm>
              <a:off x="0" y="0"/>
              <a:ext cx="2928228" cy="553998"/>
            </a:xfrm>
            <a:prstGeom prst="rect">
              <a:avLst/>
            </a:prstGeom>
          </p:spPr>
          <p:txBody>
            <a:bodyPr lIns="0" tIns="0" rIns="0" bIns="0" rtlCol="0" anchor="t"/>
            <a:lstStyle/>
            <a:p>
              <a:pPr algn="ctr">
                <a:lnSpc>
                  <a:spcPts val="2160"/>
                </a:lnSpc>
              </a:pPr>
              <a:r>
                <a:rPr lang="en-US" sz="1800" b="1" i="1" spc="375">
                  <a:solidFill>
                    <a:srgbClr val="213559"/>
                  </a:solidFill>
                  <a:latin typeface="Montserrat Medium Italics"/>
                  <a:ea typeface="Montserrat Medium Italics"/>
                  <a:cs typeface="Montserrat Medium Italics"/>
                  <a:sym typeface="Montserrat Medium Italics"/>
                </a:rPr>
                <a:t>LESPIRE.IO</a:t>
              </a:r>
            </a:p>
          </p:txBody>
        </p:sp>
      </p:grpSp>
      <p:sp>
        <p:nvSpPr>
          <p:cNvPr id="5" name="Freeform 5" descr="Text  Description automatically generated"/>
          <p:cNvSpPr/>
          <p:nvPr/>
        </p:nvSpPr>
        <p:spPr>
          <a:xfrm>
            <a:off x="16121199" y="9683450"/>
            <a:ext cx="1989405" cy="460020"/>
          </a:xfrm>
          <a:custGeom>
            <a:avLst/>
            <a:gdLst/>
            <a:ahLst/>
            <a:cxnLst/>
            <a:rect l="l" t="t" r="r" b="b"/>
            <a:pathLst>
              <a:path w="1989405" h="460020">
                <a:moveTo>
                  <a:pt x="0" y="0"/>
                </a:moveTo>
                <a:lnTo>
                  <a:pt x="1989405" y="0"/>
                </a:lnTo>
                <a:lnTo>
                  <a:pt x="1989405" y="460020"/>
                </a:lnTo>
                <a:lnTo>
                  <a:pt x="0" y="460020"/>
                </a:lnTo>
                <a:lnTo>
                  <a:pt x="0" y="0"/>
                </a:lnTo>
                <a:close/>
              </a:path>
            </a:pathLst>
          </a:custGeom>
          <a:blipFill>
            <a:blip r:embed="rId2"/>
            <a:stretch>
              <a:fillRect l="1" t="-172552" r="-9" b="-159942"/>
            </a:stretch>
          </a:blipFill>
        </p:spPr>
        <p:txBody>
          <a:bodyPr/>
          <a:lstStyle/>
          <a:p>
            <a:endParaRPr lang="en-US"/>
          </a:p>
        </p:txBody>
      </p:sp>
      <p:sp>
        <p:nvSpPr>
          <p:cNvPr id="6" name="Freeform 6" descr="A person in a suit and glasses  Description automatically generated"/>
          <p:cNvSpPr/>
          <p:nvPr/>
        </p:nvSpPr>
        <p:spPr>
          <a:xfrm>
            <a:off x="-3025896" y="2242970"/>
            <a:ext cx="9541290" cy="8044030"/>
          </a:xfrm>
          <a:custGeom>
            <a:avLst/>
            <a:gdLst/>
            <a:ahLst/>
            <a:cxnLst/>
            <a:rect l="l" t="t" r="r" b="b"/>
            <a:pathLst>
              <a:path w="9541290" h="8044030">
                <a:moveTo>
                  <a:pt x="0" y="0"/>
                </a:moveTo>
                <a:lnTo>
                  <a:pt x="9541290" y="0"/>
                </a:lnTo>
                <a:lnTo>
                  <a:pt x="9541290" y="8044030"/>
                </a:lnTo>
                <a:lnTo>
                  <a:pt x="0" y="8044030"/>
                </a:lnTo>
                <a:lnTo>
                  <a:pt x="0" y="0"/>
                </a:lnTo>
                <a:close/>
              </a:path>
            </a:pathLst>
          </a:custGeom>
          <a:blipFill>
            <a:blip r:embed="rId3"/>
            <a:stretch>
              <a:fillRect r="-12410"/>
            </a:stretch>
          </a:blipFill>
        </p:spPr>
        <p:txBody>
          <a:bodyPr/>
          <a:lstStyle/>
          <a:p>
            <a:endParaRPr lang="en-US"/>
          </a:p>
        </p:txBody>
      </p:sp>
      <p:grpSp>
        <p:nvGrpSpPr>
          <p:cNvPr id="7" name="Group 7"/>
          <p:cNvGrpSpPr/>
          <p:nvPr/>
        </p:nvGrpSpPr>
        <p:grpSpPr>
          <a:xfrm>
            <a:off x="5776857" y="940833"/>
            <a:ext cx="11657781" cy="7805135"/>
            <a:chOff x="0" y="0"/>
            <a:chExt cx="15543708" cy="10406846"/>
          </a:xfrm>
        </p:grpSpPr>
        <p:sp>
          <p:nvSpPr>
            <p:cNvPr id="8" name="Freeform 8"/>
            <p:cNvSpPr/>
            <p:nvPr/>
          </p:nvSpPr>
          <p:spPr>
            <a:xfrm>
              <a:off x="0" y="0"/>
              <a:ext cx="15543709" cy="10406846"/>
            </a:xfrm>
            <a:custGeom>
              <a:avLst/>
              <a:gdLst/>
              <a:ahLst/>
              <a:cxnLst/>
              <a:rect l="l" t="t" r="r" b="b"/>
              <a:pathLst>
                <a:path w="15543709" h="10406846">
                  <a:moveTo>
                    <a:pt x="0" y="0"/>
                  </a:moveTo>
                  <a:lnTo>
                    <a:pt x="15543709" y="0"/>
                  </a:lnTo>
                  <a:lnTo>
                    <a:pt x="15543709" y="10406846"/>
                  </a:lnTo>
                  <a:lnTo>
                    <a:pt x="0" y="10406846"/>
                  </a:lnTo>
                  <a:close/>
                </a:path>
              </a:pathLst>
            </a:custGeom>
            <a:solidFill>
              <a:srgbClr val="000000">
                <a:alpha val="0"/>
              </a:srgbClr>
            </a:solidFill>
          </p:spPr>
          <p:txBody>
            <a:bodyPr/>
            <a:lstStyle/>
            <a:p>
              <a:endParaRPr lang="en-US"/>
            </a:p>
          </p:txBody>
        </p:sp>
        <p:sp>
          <p:nvSpPr>
            <p:cNvPr id="9" name="TextBox 9"/>
            <p:cNvSpPr txBox="1"/>
            <p:nvPr/>
          </p:nvSpPr>
          <p:spPr>
            <a:xfrm>
              <a:off x="0" y="-28575"/>
              <a:ext cx="15543708" cy="10435421"/>
            </a:xfrm>
            <a:prstGeom prst="rect">
              <a:avLst/>
            </a:prstGeom>
          </p:spPr>
          <p:txBody>
            <a:bodyPr lIns="0" tIns="0" rIns="0" bIns="0" rtlCol="0" anchor="t"/>
            <a:lstStyle/>
            <a:p>
              <a:pPr algn="ctr">
                <a:lnSpc>
                  <a:spcPts val="5508"/>
                </a:lnSpc>
              </a:pPr>
              <a:r>
                <a:rPr lang="en-US" sz="5400" i="1">
                  <a:solidFill>
                    <a:srgbClr val="213559"/>
                  </a:solidFill>
                  <a:latin typeface="Calibri (MS) Italics"/>
                  <a:ea typeface="Calibri (MS) Italics"/>
                  <a:cs typeface="Calibri (MS) Italics"/>
                  <a:sym typeface="Calibri (MS) Italics"/>
                </a:rPr>
                <a:t>“The big revolution which launched </a:t>
              </a:r>
              <a:r>
                <a:rPr lang="en-US" sz="5400" b="1" i="1">
                  <a:solidFill>
                    <a:srgbClr val="213559"/>
                  </a:solidFill>
                  <a:latin typeface="Calibri (MS) Bold Italics"/>
                  <a:ea typeface="Calibri (MS) Bold Italics"/>
                  <a:cs typeface="Calibri (MS) Bold Italics"/>
                  <a:sym typeface="Calibri (MS) Bold Italics"/>
                </a:rPr>
                <a:t>modern science </a:t>
              </a:r>
              <a:r>
                <a:rPr lang="en-US" sz="5400" i="1">
                  <a:solidFill>
                    <a:srgbClr val="213559"/>
                  </a:solidFill>
                  <a:latin typeface="Calibri (MS) Italics"/>
                  <a:ea typeface="Calibri (MS) Italics"/>
                  <a:cs typeface="Calibri (MS) Italics"/>
                  <a:sym typeface="Calibri (MS) Italics"/>
                </a:rPr>
                <a:t>was a </a:t>
              </a:r>
              <a:r>
                <a:rPr lang="en-US" sz="5400" b="1" i="1">
                  <a:solidFill>
                    <a:srgbClr val="213559"/>
                  </a:solidFill>
                  <a:latin typeface="Calibri (MS) Bold Italics"/>
                  <a:ea typeface="Calibri (MS) Bold Italics"/>
                  <a:cs typeface="Calibri (MS) Bold Italics"/>
                  <a:sym typeface="Calibri (MS) Bold Italics"/>
                </a:rPr>
                <a:t>discovery</a:t>
              </a:r>
              <a:r>
                <a:rPr lang="en-US" sz="5400" i="1">
                  <a:solidFill>
                    <a:srgbClr val="213559"/>
                  </a:solidFill>
                  <a:latin typeface="Calibri (MS) Italics"/>
                  <a:ea typeface="Calibri (MS) Italics"/>
                  <a:cs typeface="Calibri (MS) Italics"/>
                  <a:sym typeface="Calibri (MS) Italics"/>
                </a:rPr>
                <a:t> of </a:t>
              </a:r>
              <a:r>
                <a:rPr lang="en-US" sz="5400" b="1" i="1">
                  <a:solidFill>
                    <a:srgbClr val="213559"/>
                  </a:solidFill>
                  <a:latin typeface="Calibri (MS) Bold Italics"/>
                  <a:ea typeface="Calibri (MS) Bold Italics"/>
                  <a:cs typeface="Calibri (MS) Bold Italics"/>
                  <a:sym typeface="Calibri (MS) Bold Italics"/>
                </a:rPr>
                <a:t>ignorance</a:t>
              </a:r>
              <a:r>
                <a:rPr lang="en-US" sz="5400" i="1">
                  <a:solidFill>
                    <a:srgbClr val="213559"/>
                  </a:solidFill>
                  <a:latin typeface="Calibri (MS) Italics"/>
                  <a:ea typeface="Calibri (MS) Italics"/>
                  <a:cs typeface="Calibri (MS) Italics"/>
                  <a:sym typeface="Calibri (MS) Italics"/>
                </a:rPr>
                <a:t>. </a:t>
              </a:r>
            </a:p>
            <a:p>
              <a:pPr algn="ctr">
                <a:lnSpc>
                  <a:spcPts val="5508"/>
                </a:lnSpc>
              </a:pPr>
              <a:r>
                <a:rPr lang="en-US" sz="5400" i="1">
                  <a:solidFill>
                    <a:srgbClr val="213559"/>
                  </a:solidFill>
                  <a:latin typeface="Calibri (MS) Italics"/>
                  <a:ea typeface="Calibri (MS) Italics"/>
                  <a:cs typeface="Calibri (MS) Italics"/>
                  <a:sym typeface="Calibri (MS) Italics"/>
                </a:rPr>
                <a:t>For thousands of years </a:t>
              </a:r>
              <a:r>
                <a:rPr lang="en-US" sz="5400" b="1" i="1">
                  <a:solidFill>
                    <a:srgbClr val="213559"/>
                  </a:solidFill>
                  <a:latin typeface="Calibri (MS) Bold Italics"/>
                  <a:ea typeface="Calibri (MS) Bold Italics"/>
                  <a:cs typeface="Calibri (MS) Bold Italics"/>
                  <a:sym typeface="Calibri (MS) Bold Italics"/>
                </a:rPr>
                <a:t>people thought </a:t>
              </a:r>
              <a:r>
                <a:rPr lang="en-US" sz="5400" i="1">
                  <a:solidFill>
                    <a:srgbClr val="213559"/>
                  </a:solidFill>
                  <a:latin typeface="Calibri (MS) Italics"/>
                  <a:ea typeface="Calibri (MS) Italics"/>
                  <a:cs typeface="Calibri (MS) Italics"/>
                  <a:sym typeface="Calibri (MS) Italics"/>
                </a:rPr>
                <a:t>they </a:t>
              </a:r>
              <a:r>
                <a:rPr lang="en-US" sz="5400" b="1" i="1">
                  <a:solidFill>
                    <a:srgbClr val="213559"/>
                  </a:solidFill>
                  <a:latin typeface="Calibri (MS) Bold Italics"/>
                  <a:ea typeface="Calibri (MS) Bold Italics"/>
                  <a:cs typeface="Calibri (MS) Bold Italics"/>
                  <a:sym typeface="Calibri (MS) Bold Italics"/>
                </a:rPr>
                <a:t>know everything</a:t>
              </a:r>
              <a:r>
                <a:rPr lang="en-US" sz="5400" i="1">
                  <a:solidFill>
                    <a:srgbClr val="213559"/>
                  </a:solidFill>
                  <a:latin typeface="Calibri (MS) Italics"/>
                  <a:ea typeface="Calibri (MS) Italics"/>
                  <a:cs typeface="Calibri (MS) Italics"/>
                  <a:sym typeface="Calibri (MS) Italics"/>
                </a:rPr>
                <a:t>. </a:t>
              </a:r>
            </a:p>
            <a:p>
              <a:pPr algn="ctr">
                <a:lnSpc>
                  <a:spcPts val="5508"/>
                </a:lnSpc>
              </a:pPr>
              <a:r>
                <a:rPr lang="en-US" sz="5400" i="1">
                  <a:solidFill>
                    <a:srgbClr val="213559"/>
                  </a:solidFill>
                  <a:latin typeface="Calibri (MS) Italics"/>
                  <a:ea typeface="Calibri (MS) Italics"/>
                  <a:cs typeface="Calibri (MS) Italics"/>
                  <a:sym typeface="Calibri (MS) Italics"/>
                </a:rPr>
                <a:t>Science began when some humans admitted: </a:t>
              </a:r>
              <a:r>
                <a:rPr lang="en-US" sz="5400">
                  <a:solidFill>
                    <a:srgbClr val="213559"/>
                  </a:solidFill>
                  <a:latin typeface="Calibri (MS)"/>
                  <a:ea typeface="Calibri (MS)"/>
                  <a:cs typeface="Calibri (MS)"/>
                  <a:sym typeface="Calibri (MS)"/>
                </a:rPr>
                <a:t>we </a:t>
              </a:r>
              <a:r>
                <a:rPr lang="en-US" sz="5400" b="1">
                  <a:solidFill>
                    <a:srgbClr val="213559"/>
                  </a:solidFill>
                  <a:latin typeface="Calibri (MS) Bold"/>
                  <a:ea typeface="Calibri (MS) Bold"/>
                  <a:cs typeface="Calibri (MS) Bold"/>
                  <a:sym typeface="Calibri (MS) Bold"/>
                </a:rPr>
                <a:t>don’t know everything</a:t>
              </a:r>
              <a:r>
                <a:rPr lang="en-US" sz="5400" i="1">
                  <a:solidFill>
                    <a:srgbClr val="213559"/>
                  </a:solidFill>
                  <a:latin typeface="Calibri (MS) Italics"/>
                  <a:ea typeface="Calibri (MS) Italics"/>
                  <a:cs typeface="Calibri (MS) Italics"/>
                  <a:sym typeface="Calibri (MS) Italics"/>
                </a:rPr>
                <a:t>. </a:t>
              </a:r>
            </a:p>
            <a:p>
              <a:pPr algn="ctr">
                <a:lnSpc>
                  <a:spcPts val="5508"/>
                </a:lnSpc>
              </a:pPr>
              <a:r>
                <a:rPr lang="en-US" sz="5400" i="1">
                  <a:solidFill>
                    <a:srgbClr val="213559"/>
                  </a:solidFill>
                  <a:latin typeface="Calibri (MS) Italics"/>
                  <a:ea typeface="Calibri (MS) Italics"/>
                  <a:cs typeface="Calibri (MS) Italics"/>
                  <a:sym typeface="Calibri (MS) Italics"/>
                </a:rPr>
                <a:t>Now when we have </a:t>
              </a:r>
              <a:r>
                <a:rPr lang="en-US" sz="5400" b="1" i="1">
                  <a:solidFill>
                    <a:srgbClr val="213559"/>
                  </a:solidFill>
                  <a:latin typeface="Calibri (MS) Bold Italics"/>
                  <a:ea typeface="Calibri (MS) Bold Italics"/>
                  <a:cs typeface="Calibri (MS) Bold Italics"/>
                  <a:sym typeface="Calibri (MS) Bold Italics"/>
                </a:rPr>
                <a:t>courage</a:t>
              </a:r>
              <a:r>
                <a:rPr lang="en-US" sz="5400" i="1">
                  <a:solidFill>
                    <a:srgbClr val="213559"/>
                  </a:solidFill>
                  <a:latin typeface="Calibri (MS) Italics"/>
                  <a:ea typeface="Calibri (MS) Italics"/>
                  <a:cs typeface="Calibri (MS) Italics"/>
                  <a:sym typeface="Calibri (MS) Italics"/>
                </a:rPr>
                <a:t> to admit our </a:t>
              </a:r>
              <a:r>
                <a:rPr lang="en-US" sz="5400" b="1" i="1">
                  <a:solidFill>
                    <a:srgbClr val="213559"/>
                  </a:solidFill>
                  <a:latin typeface="Calibri (MS) Bold Italics"/>
                  <a:ea typeface="Calibri (MS) Bold Italics"/>
                  <a:cs typeface="Calibri (MS) Bold Italics"/>
                  <a:sym typeface="Calibri (MS) Bold Italics"/>
                </a:rPr>
                <a:t>ignorance</a:t>
              </a:r>
              <a:r>
                <a:rPr lang="en-US" sz="5400" i="1">
                  <a:solidFill>
                    <a:srgbClr val="213559"/>
                  </a:solidFill>
                  <a:latin typeface="Calibri (MS) Italics"/>
                  <a:ea typeface="Calibri (MS) Italics"/>
                  <a:cs typeface="Calibri (MS) Italics"/>
                  <a:sym typeface="Calibri (MS) Italics"/>
                </a:rPr>
                <a:t>, we can </a:t>
              </a:r>
              <a:r>
                <a:rPr lang="en-US" sz="5400" b="1" i="1">
                  <a:solidFill>
                    <a:srgbClr val="213559"/>
                  </a:solidFill>
                  <a:latin typeface="Calibri (MS) Bold Italics"/>
                  <a:ea typeface="Calibri (MS) Bold Italics"/>
                  <a:cs typeface="Calibri (MS) Bold Italics"/>
                  <a:sym typeface="Calibri (MS) Bold Italics"/>
                </a:rPr>
                <a:t>start investigating </a:t>
              </a:r>
              <a:r>
                <a:rPr lang="en-US" sz="5400" i="1">
                  <a:solidFill>
                    <a:srgbClr val="213559"/>
                  </a:solidFill>
                  <a:latin typeface="Calibri (MS) Italics"/>
                  <a:ea typeface="Calibri (MS) Italics"/>
                  <a:cs typeface="Calibri (MS) Italics"/>
                  <a:sym typeface="Calibri (MS) Italics"/>
                </a:rPr>
                <a:t>and that’s science”</a:t>
              </a:r>
            </a:p>
          </p:txBody>
        </p:sp>
      </p:grpSp>
      <p:grpSp>
        <p:nvGrpSpPr>
          <p:cNvPr id="10" name="Group 10"/>
          <p:cNvGrpSpPr/>
          <p:nvPr/>
        </p:nvGrpSpPr>
        <p:grpSpPr>
          <a:xfrm>
            <a:off x="2745893" y="7492237"/>
            <a:ext cx="3289149" cy="2191210"/>
            <a:chOff x="0" y="0"/>
            <a:chExt cx="4385532" cy="2921614"/>
          </a:xfrm>
        </p:grpSpPr>
        <p:sp>
          <p:nvSpPr>
            <p:cNvPr id="11" name="Freeform 11"/>
            <p:cNvSpPr/>
            <p:nvPr/>
          </p:nvSpPr>
          <p:spPr>
            <a:xfrm>
              <a:off x="0" y="0"/>
              <a:ext cx="4385532" cy="2921614"/>
            </a:xfrm>
            <a:custGeom>
              <a:avLst/>
              <a:gdLst/>
              <a:ahLst/>
              <a:cxnLst/>
              <a:rect l="l" t="t" r="r" b="b"/>
              <a:pathLst>
                <a:path w="4385532" h="2921614">
                  <a:moveTo>
                    <a:pt x="0" y="0"/>
                  </a:moveTo>
                  <a:lnTo>
                    <a:pt x="4385532" y="0"/>
                  </a:lnTo>
                  <a:lnTo>
                    <a:pt x="4385532" y="2921614"/>
                  </a:lnTo>
                  <a:lnTo>
                    <a:pt x="0" y="2921614"/>
                  </a:lnTo>
                  <a:close/>
                </a:path>
              </a:pathLst>
            </a:custGeom>
            <a:solidFill>
              <a:srgbClr val="000000">
                <a:alpha val="0"/>
              </a:srgbClr>
            </a:solidFill>
          </p:spPr>
          <p:txBody>
            <a:bodyPr/>
            <a:lstStyle/>
            <a:p>
              <a:endParaRPr lang="en-US"/>
            </a:p>
          </p:txBody>
        </p:sp>
        <p:sp>
          <p:nvSpPr>
            <p:cNvPr id="12" name="TextBox 12"/>
            <p:cNvSpPr txBox="1"/>
            <p:nvPr/>
          </p:nvSpPr>
          <p:spPr>
            <a:xfrm>
              <a:off x="0" y="-28575"/>
              <a:ext cx="4385532" cy="2950189"/>
            </a:xfrm>
            <a:prstGeom prst="rect">
              <a:avLst/>
            </a:prstGeom>
          </p:spPr>
          <p:txBody>
            <a:bodyPr lIns="0" tIns="0" rIns="0" bIns="0" rtlCol="0" anchor="t"/>
            <a:lstStyle/>
            <a:p>
              <a:pPr marL="977265" lvl="1" indent="-488632" algn="ctr">
                <a:lnSpc>
                  <a:spcPts val="5508"/>
                </a:lnSpc>
                <a:buFont typeface="Arial"/>
                <a:buChar char="•"/>
              </a:pPr>
              <a:r>
                <a:rPr lang="en-US" sz="5400" b="1">
                  <a:solidFill>
                    <a:srgbClr val="FFFFFF"/>
                  </a:solidFill>
                  <a:latin typeface="Calibri (MS) Bold"/>
                  <a:ea typeface="Calibri (MS) Bold"/>
                  <a:cs typeface="Calibri (MS) Bold"/>
                  <a:sym typeface="Calibri (MS) Bold"/>
                </a:rPr>
                <a:t>Yuval Noah Harari</a:t>
              </a: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1697" y="3912082"/>
            <a:ext cx="3106931" cy="3106931"/>
          </a:xfrm>
          <a:custGeom>
            <a:avLst/>
            <a:gdLst/>
            <a:ahLst/>
            <a:cxnLst/>
            <a:rect l="l" t="t" r="r" b="b"/>
            <a:pathLst>
              <a:path w="3106931" h="3106931">
                <a:moveTo>
                  <a:pt x="0" y="0"/>
                </a:moveTo>
                <a:lnTo>
                  <a:pt x="3106931" y="0"/>
                </a:lnTo>
                <a:lnTo>
                  <a:pt x="3106931" y="3106931"/>
                </a:lnTo>
                <a:lnTo>
                  <a:pt x="0" y="3106931"/>
                </a:lnTo>
                <a:lnTo>
                  <a:pt x="0" y="0"/>
                </a:lnTo>
                <a:close/>
              </a:path>
            </a:pathLst>
          </a:custGeom>
          <a:blipFill>
            <a:blip r:embed="rId3"/>
            <a:stretch>
              <a:fillRect/>
            </a:stretch>
          </a:blipFill>
        </p:spPr>
        <p:txBody>
          <a:bodyPr/>
          <a:lstStyle/>
          <a:p>
            <a:endParaRPr lang="en-US"/>
          </a:p>
        </p:txBody>
      </p:sp>
      <p:sp>
        <p:nvSpPr>
          <p:cNvPr id="3" name="Freeform 3"/>
          <p:cNvSpPr/>
          <p:nvPr/>
        </p:nvSpPr>
        <p:spPr>
          <a:xfrm>
            <a:off x="5755976" y="4833512"/>
            <a:ext cx="591754" cy="591754"/>
          </a:xfrm>
          <a:custGeom>
            <a:avLst/>
            <a:gdLst/>
            <a:ahLst/>
            <a:cxnLst/>
            <a:rect l="l" t="t" r="r" b="b"/>
            <a:pathLst>
              <a:path w="591754" h="591754">
                <a:moveTo>
                  <a:pt x="0" y="0"/>
                </a:moveTo>
                <a:lnTo>
                  <a:pt x="591755" y="0"/>
                </a:lnTo>
                <a:lnTo>
                  <a:pt x="591755" y="591755"/>
                </a:lnTo>
                <a:lnTo>
                  <a:pt x="0" y="591755"/>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507826" y="1632143"/>
            <a:ext cx="14640091" cy="48931"/>
            <a:chOff x="0" y="0"/>
            <a:chExt cx="15199360" cy="50800"/>
          </a:xfrm>
        </p:grpSpPr>
        <p:sp>
          <p:nvSpPr>
            <p:cNvPr id="5" name="Freeform 5"/>
            <p:cNvSpPr/>
            <p:nvPr/>
          </p:nvSpPr>
          <p:spPr>
            <a:xfrm>
              <a:off x="25400" y="0"/>
              <a:ext cx="15148561" cy="50800"/>
            </a:xfrm>
            <a:custGeom>
              <a:avLst/>
              <a:gdLst/>
              <a:ahLst/>
              <a:cxnLst/>
              <a:rect l="l" t="t" r="r" b="b"/>
              <a:pathLst>
                <a:path w="15148561" h="50800">
                  <a:moveTo>
                    <a:pt x="0" y="0"/>
                  </a:moveTo>
                  <a:lnTo>
                    <a:pt x="15148561" y="0"/>
                  </a:lnTo>
                  <a:lnTo>
                    <a:pt x="15148561" y="50800"/>
                  </a:lnTo>
                  <a:lnTo>
                    <a:pt x="0" y="50800"/>
                  </a:lnTo>
                  <a:close/>
                </a:path>
              </a:pathLst>
            </a:custGeom>
            <a:solidFill>
              <a:srgbClr val="000000"/>
            </a:solidFill>
          </p:spPr>
          <p:txBody>
            <a:bodyPr/>
            <a:lstStyle/>
            <a:p>
              <a:endParaRPr lang="en-US"/>
            </a:p>
          </p:txBody>
        </p:sp>
      </p:grpSp>
      <p:sp>
        <p:nvSpPr>
          <p:cNvPr id="6" name="Freeform 6"/>
          <p:cNvSpPr/>
          <p:nvPr/>
        </p:nvSpPr>
        <p:spPr>
          <a:xfrm>
            <a:off x="10454777" y="2694993"/>
            <a:ext cx="5829193" cy="5659013"/>
          </a:xfrm>
          <a:custGeom>
            <a:avLst/>
            <a:gdLst/>
            <a:ahLst/>
            <a:cxnLst/>
            <a:rect l="l" t="t" r="r" b="b"/>
            <a:pathLst>
              <a:path w="5829193" h="5659013">
                <a:moveTo>
                  <a:pt x="0" y="0"/>
                </a:moveTo>
                <a:lnTo>
                  <a:pt x="5829194" y="0"/>
                </a:lnTo>
                <a:lnTo>
                  <a:pt x="5829194" y="5659013"/>
                </a:lnTo>
                <a:lnTo>
                  <a:pt x="0" y="5659013"/>
                </a:lnTo>
                <a:lnTo>
                  <a:pt x="0" y="0"/>
                </a:lnTo>
                <a:close/>
              </a:path>
            </a:pathLst>
          </a:custGeom>
          <a:blipFill>
            <a:blip r:embed="rId5"/>
            <a:stretch>
              <a:fillRect l="-9985" t="-12558" r="-10342" b="-11387"/>
            </a:stretch>
          </a:blipFill>
        </p:spPr>
        <p:txBody>
          <a:bodyPr/>
          <a:lstStyle/>
          <a:p>
            <a:endParaRPr lang="en-US"/>
          </a:p>
        </p:txBody>
      </p:sp>
      <p:sp>
        <p:nvSpPr>
          <p:cNvPr id="7" name="TextBox 7"/>
          <p:cNvSpPr txBox="1"/>
          <p:nvPr/>
        </p:nvSpPr>
        <p:spPr>
          <a:xfrm>
            <a:off x="5755976" y="5524500"/>
            <a:ext cx="4298793" cy="511766"/>
          </a:xfrm>
          <a:prstGeom prst="rect">
            <a:avLst/>
          </a:prstGeom>
        </p:spPr>
        <p:txBody>
          <a:bodyPr wrap="square" lIns="0" tIns="0" rIns="0" bIns="0" rtlCol="0" anchor="t">
            <a:spAutoFit/>
          </a:bodyPr>
          <a:lstStyle/>
          <a:p>
            <a:pPr algn="l">
              <a:lnSpc>
                <a:spcPts val="4342"/>
              </a:lnSpc>
            </a:pPr>
            <a:r>
              <a:rPr lang="en-US" sz="3101" dirty="0">
                <a:solidFill>
                  <a:srgbClr val="000000"/>
                </a:solidFill>
                <a:latin typeface="Outfit"/>
                <a:ea typeface="Outfit"/>
                <a:cs typeface="Outfit"/>
                <a:sym typeface="Outfit"/>
              </a:rPr>
              <a:t>hello@causalpython.io</a:t>
            </a:r>
          </a:p>
        </p:txBody>
      </p:sp>
      <p:sp>
        <p:nvSpPr>
          <p:cNvPr id="8" name="TextBox 8"/>
          <p:cNvSpPr txBox="1"/>
          <p:nvPr/>
        </p:nvSpPr>
        <p:spPr>
          <a:xfrm>
            <a:off x="6529549" y="4833512"/>
            <a:ext cx="2826873" cy="569580"/>
          </a:xfrm>
          <a:prstGeom prst="rect">
            <a:avLst/>
          </a:prstGeom>
        </p:spPr>
        <p:txBody>
          <a:bodyPr wrap="square" lIns="0" tIns="0" rIns="0" bIns="0" rtlCol="0" anchor="t">
            <a:spAutoFit/>
          </a:bodyPr>
          <a:lstStyle/>
          <a:p>
            <a:pPr>
              <a:lnSpc>
                <a:spcPts val="4759"/>
              </a:lnSpc>
            </a:pPr>
            <a:r>
              <a:rPr lang="en-US" sz="3399" b="1" dirty="0">
                <a:solidFill>
                  <a:srgbClr val="000000"/>
                </a:solidFill>
                <a:latin typeface="Outfit Bold"/>
                <a:ea typeface="Outfit Bold"/>
                <a:cs typeface="Outfit Bold"/>
                <a:sym typeface="Outfit Bold"/>
              </a:rPr>
              <a:t>Alex Molak</a:t>
            </a:r>
          </a:p>
        </p:txBody>
      </p:sp>
      <p:sp>
        <p:nvSpPr>
          <p:cNvPr id="9" name="TextBox 9"/>
          <p:cNvSpPr txBox="1"/>
          <p:nvPr/>
        </p:nvSpPr>
        <p:spPr>
          <a:xfrm>
            <a:off x="1526877" y="1737389"/>
            <a:ext cx="4229099" cy="1193775"/>
          </a:xfrm>
          <a:prstGeom prst="rect">
            <a:avLst/>
          </a:prstGeom>
        </p:spPr>
        <p:txBody>
          <a:bodyPr lIns="0" tIns="0" rIns="0" bIns="0" rtlCol="0" anchor="t">
            <a:spAutoFit/>
          </a:bodyPr>
          <a:lstStyle/>
          <a:p>
            <a:pPr algn="ctr">
              <a:lnSpc>
                <a:spcPts val="9799"/>
              </a:lnSpc>
            </a:pPr>
            <a:r>
              <a:rPr lang="en-US" sz="6998">
                <a:solidFill>
                  <a:srgbClr val="000000"/>
                </a:solidFill>
                <a:latin typeface="Outfit"/>
                <a:ea typeface="Outfit"/>
                <a:cs typeface="Outfit"/>
                <a:sym typeface="Outfit"/>
              </a:rPr>
              <a:t>Thank You</a:t>
            </a:r>
          </a:p>
        </p:txBody>
      </p:sp>
    </p:spTree>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FA273-49DA-41A6-98AD-20C282C8BDA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6F47DB4-6F6C-32C1-9250-6556D913F729}"/>
              </a:ext>
            </a:extLst>
          </p:cNvPr>
          <p:cNvGrpSpPr/>
          <p:nvPr/>
        </p:nvGrpSpPr>
        <p:grpSpPr>
          <a:xfrm>
            <a:off x="0" y="0"/>
            <a:ext cx="7023487" cy="10287000"/>
            <a:chOff x="0" y="0"/>
            <a:chExt cx="9364649" cy="13716000"/>
          </a:xfrm>
        </p:grpSpPr>
        <p:sp>
          <p:nvSpPr>
            <p:cNvPr id="3" name="Freeform 3">
              <a:extLst>
                <a:ext uri="{FF2B5EF4-FFF2-40B4-BE49-F238E27FC236}">
                  <a16:creationId xmlns:a16="http://schemas.microsoft.com/office/drawing/2014/main" id="{76116D55-4152-22C9-0E91-5055BA684D47}"/>
                </a:ext>
              </a:extLst>
            </p:cNvPr>
            <p:cNvSpPr/>
            <p:nvPr/>
          </p:nvSpPr>
          <p:spPr>
            <a:xfrm>
              <a:off x="0" y="0"/>
              <a:ext cx="9364599" cy="13716000"/>
            </a:xfrm>
            <a:custGeom>
              <a:avLst/>
              <a:gdLst/>
              <a:ahLst/>
              <a:cxnLst/>
              <a:rect l="l" t="t" r="r" b="b"/>
              <a:pathLst>
                <a:path w="9364599" h="13716000">
                  <a:moveTo>
                    <a:pt x="0" y="0"/>
                  </a:moveTo>
                  <a:lnTo>
                    <a:pt x="9364599" y="0"/>
                  </a:lnTo>
                  <a:lnTo>
                    <a:pt x="9364599" y="13716000"/>
                  </a:lnTo>
                  <a:lnTo>
                    <a:pt x="0" y="13716000"/>
                  </a:lnTo>
                  <a:close/>
                </a:path>
              </a:pathLst>
            </a:custGeom>
            <a:solidFill>
              <a:srgbClr val="000000"/>
            </a:solidFill>
          </p:spPr>
          <p:txBody>
            <a:bodyPr/>
            <a:lstStyle/>
            <a:p>
              <a:endParaRPr lang="en-US"/>
            </a:p>
          </p:txBody>
        </p:sp>
      </p:grpSp>
      <p:sp>
        <p:nvSpPr>
          <p:cNvPr id="4" name="TextBox 4">
            <a:extLst>
              <a:ext uri="{FF2B5EF4-FFF2-40B4-BE49-F238E27FC236}">
                <a16:creationId xmlns:a16="http://schemas.microsoft.com/office/drawing/2014/main" id="{D1F8A2CB-0E9F-C54C-77B3-84B9C2785048}"/>
              </a:ext>
            </a:extLst>
          </p:cNvPr>
          <p:cNvSpPr txBox="1"/>
          <p:nvPr/>
        </p:nvSpPr>
        <p:spPr>
          <a:xfrm>
            <a:off x="1028700" y="2076450"/>
            <a:ext cx="4719072" cy="1219200"/>
          </a:xfrm>
          <a:prstGeom prst="rect">
            <a:avLst/>
          </a:prstGeom>
        </p:spPr>
        <p:txBody>
          <a:bodyPr lIns="0" tIns="0" rIns="0" bIns="0" rtlCol="0" anchor="t">
            <a:spAutoFit/>
          </a:bodyPr>
          <a:lstStyle/>
          <a:p>
            <a:pPr algn="l">
              <a:lnSpc>
                <a:spcPts val="9600"/>
              </a:lnSpc>
            </a:pPr>
            <a:r>
              <a:rPr lang="en-US" sz="8000">
                <a:solidFill>
                  <a:srgbClr val="FFFFFF"/>
                </a:solidFill>
                <a:latin typeface="Lexend Deca"/>
                <a:ea typeface="Lexend Deca"/>
                <a:cs typeface="Lexend Deca"/>
                <a:sym typeface="Lexend Deca"/>
              </a:rPr>
              <a:t>Agenda</a:t>
            </a:r>
          </a:p>
        </p:txBody>
      </p:sp>
      <p:grpSp>
        <p:nvGrpSpPr>
          <p:cNvPr id="5" name="Group 5">
            <a:extLst>
              <a:ext uri="{FF2B5EF4-FFF2-40B4-BE49-F238E27FC236}">
                <a16:creationId xmlns:a16="http://schemas.microsoft.com/office/drawing/2014/main" id="{DE4B24E6-4B7D-B71A-D261-38CC33FEAD52}"/>
              </a:ext>
            </a:extLst>
          </p:cNvPr>
          <p:cNvGrpSpPr/>
          <p:nvPr/>
        </p:nvGrpSpPr>
        <p:grpSpPr>
          <a:xfrm>
            <a:off x="1009650" y="1809031"/>
            <a:ext cx="5181600" cy="38100"/>
            <a:chOff x="0" y="0"/>
            <a:chExt cx="6908800" cy="50800"/>
          </a:xfrm>
        </p:grpSpPr>
        <p:sp>
          <p:nvSpPr>
            <p:cNvPr id="6" name="Freeform 6">
              <a:extLst>
                <a:ext uri="{FF2B5EF4-FFF2-40B4-BE49-F238E27FC236}">
                  <a16:creationId xmlns:a16="http://schemas.microsoft.com/office/drawing/2014/main" id="{1A0B2861-370E-9484-1925-94EEE03BEDBA}"/>
                </a:ext>
              </a:extLst>
            </p:cNvPr>
            <p:cNvSpPr/>
            <p:nvPr/>
          </p:nvSpPr>
          <p:spPr>
            <a:xfrm>
              <a:off x="25400" y="0"/>
              <a:ext cx="6858000" cy="50800"/>
            </a:xfrm>
            <a:custGeom>
              <a:avLst/>
              <a:gdLst/>
              <a:ahLst/>
              <a:cxnLst/>
              <a:rect l="l" t="t" r="r" b="b"/>
              <a:pathLst>
                <a:path w="6858000" h="50800">
                  <a:moveTo>
                    <a:pt x="0" y="0"/>
                  </a:moveTo>
                  <a:lnTo>
                    <a:pt x="6858000" y="0"/>
                  </a:lnTo>
                  <a:lnTo>
                    <a:pt x="6858000" y="50800"/>
                  </a:lnTo>
                  <a:lnTo>
                    <a:pt x="0" y="50800"/>
                  </a:lnTo>
                  <a:close/>
                </a:path>
              </a:pathLst>
            </a:custGeom>
            <a:solidFill>
              <a:srgbClr val="FFFFFF"/>
            </a:solidFill>
          </p:spPr>
          <p:txBody>
            <a:bodyPr/>
            <a:lstStyle/>
            <a:p>
              <a:endParaRPr lang="en-US"/>
            </a:p>
          </p:txBody>
        </p:sp>
      </p:grpSp>
      <p:grpSp>
        <p:nvGrpSpPr>
          <p:cNvPr id="7" name="Group 7">
            <a:extLst>
              <a:ext uri="{FF2B5EF4-FFF2-40B4-BE49-F238E27FC236}">
                <a16:creationId xmlns:a16="http://schemas.microsoft.com/office/drawing/2014/main" id="{4F15CE15-758F-F55B-8D26-888658CE483B}"/>
              </a:ext>
            </a:extLst>
          </p:cNvPr>
          <p:cNvGrpSpPr/>
          <p:nvPr/>
        </p:nvGrpSpPr>
        <p:grpSpPr>
          <a:xfrm>
            <a:off x="8018823" y="1828081"/>
            <a:ext cx="8931400" cy="38100"/>
            <a:chOff x="0" y="0"/>
            <a:chExt cx="11908533" cy="50800"/>
          </a:xfrm>
        </p:grpSpPr>
        <p:sp>
          <p:nvSpPr>
            <p:cNvPr id="8" name="Freeform 8">
              <a:extLst>
                <a:ext uri="{FF2B5EF4-FFF2-40B4-BE49-F238E27FC236}">
                  <a16:creationId xmlns:a16="http://schemas.microsoft.com/office/drawing/2014/main" id="{E58D9C20-1D7F-EEFA-B440-46F196208174}"/>
                </a:ext>
              </a:extLst>
            </p:cNvPr>
            <p:cNvSpPr/>
            <p:nvPr/>
          </p:nvSpPr>
          <p:spPr>
            <a:xfrm>
              <a:off x="25400" y="0"/>
              <a:ext cx="11857736" cy="50800"/>
            </a:xfrm>
            <a:custGeom>
              <a:avLst/>
              <a:gdLst/>
              <a:ahLst/>
              <a:cxnLst/>
              <a:rect l="l" t="t" r="r" b="b"/>
              <a:pathLst>
                <a:path w="11857736" h="50800">
                  <a:moveTo>
                    <a:pt x="0" y="0"/>
                  </a:moveTo>
                  <a:lnTo>
                    <a:pt x="11857736" y="0"/>
                  </a:lnTo>
                  <a:lnTo>
                    <a:pt x="11857736" y="50800"/>
                  </a:lnTo>
                  <a:lnTo>
                    <a:pt x="0" y="50800"/>
                  </a:ln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83FF08D9-8479-E5C1-40E6-F98E479652F1}"/>
              </a:ext>
            </a:extLst>
          </p:cNvPr>
          <p:cNvGrpSpPr/>
          <p:nvPr/>
        </p:nvGrpSpPr>
        <p:grpSpPr>
          <a:xfrm>
            <a:off x="8018823" y="3250481"/>
            <a:ext cx="8941118" cy="38100"/>
            <a:chOff x="0" y="0"/>
            <a:chExt cx="11921491" cy="50800"/>
          </a:xfrm>
        </p:grpSpPr>
        <p:sp>
          <p:nvSpPr>
            <p:cNvPr id="10" name="Freeform 10">
              <a:extLst>
                <a:ext uri="{FF2B5EF4-FFF2-40B4-BE49-F238E27FC236}">
                  <a16:creationId xmlns:a16="http://schemas.microsoft.com/office/drawing/2014/main" id="{790F71AF-CE25-C4A5-1409-FD293C03937F}"/>
                </a:ext>
              </a:extLst>
            </p:cNvPr>
            <p:cNvSpPr/>
            <p:nvPr/>
          </p:nvSpPr>
          <p:spPr>
            <a:xfrm>
              <a:off x="25400" y="0"/>
              <a:ext cx="11870690" cy="50800"/>
            </a:xfrm>
            <a:custGeom>
              <a:avLst/>
              <a:gdLst/>
              <a:ahLst/>
              <a:cxnLst/>
              <a:rect l="l" t="t" r="r" b="b"/>
              <a:pathLst>
                <a:path w="11870690" h="50800">
                  <a:moveTo>
                    <a:pt x="0" y="0"/>
                  </a:moveTo>
                  <a:lnTo>
                    <a:pt x="11870690" y="0"/>
                  </a:lnTo>
                  <a:lnTo>
                    <a:pt x="11870690" y="50800"/>
                  </a:lnTo>
                  <a:lnTo>
                    <a:pt x="0" y="50800"/>
                  </a:lnTo>
                  <a:close/>
                </a:path>
              </a:pathLst>
            </a:custGeom>
            <a:solidFill>
              <a:srgbClr val="000000"/>
            </a:solidFill>
          </p:spPr>
          <p:txBody>
            <a:bodyPr/>
            <a:lstStyle/>
            <a:p>
              <a:endParaRPr lang="en-US"/>
            </a:p>
          </p:txBody>
        </p:sp>
      </p:grpSp>
      <p:sp>
        <p:nvSpPr>
          <p:cNvPr id="11" name="TextBox 11">
            <a:extLst>
              <a:ext uri="{FF2B5EF4-FFF2-40B4-BE49-F238E27FC236}">
                <a16:creationId xmlns:a16="http://schemas.microsoft.com/office/drawing/2014/main" id="{9F5FF6B8-A5CA-0981-37AF-2B5073F7CF2B}"/>
              </a:ext>
            </a:extLst>
          </p:cNvPr>
          <p:cNvSpPr txBox="1"/>
          <p:nvPr/>
        </p:nvSpPr>
        <p:spPr>
          <a:xfrm>
            <a:off x="8168173" y="1837606"/>
            <a:ext cx="389742"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00</a:t>
            </a:r>
          </a:p>
        </p:txBody>
      </p:sp>
      <p:sp>
        <p:nvSpPr>
          <p:cNvPr id="12" name="TextBox 12">
            <a:extLst>
              <a:ext uri="{FF2B5EF4-FFF2-40B4-BE49-F238E27FC236}">
                <a16:creationId xmlns:a16="http://schemas.microsoft.com/office/drawing/2014/main" id="{4FDEB07E-7795-544D-8E9B-6E964B5C40AD}"/>
              </a:ext>
            </a:extLst>
          </p:cNvPr>
          <p:cNvSpPr txBox="1"/>
          <p:nvPr/>
        </p:nvSpPr>
        <p:spPr>
          <a:xfrm>
            <a:off x="9016091" y="1988736"/>
            <a:ext cx="7632489"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What’s the fuss? Causality, Decision-Making &amp; Science</a:t>
            </a:r>
          </a:p>
        </p:txBody>
      </p:sp>
      <p:grpSp>
        <p:nvGrpSpPr>
          <p:cNvPr id="13" name="Group 13">
            <a:extLst>
              <a:ext uri="{FF2B5EF4-FFF2-40B4-BE49-F238E27FC236}">
                <a16:creationId xmlns:a16="http://schemas.microsoft.com/office/drawing/2014/main" id="{0EF80C1B-2310-CF67-8BBD-39A2A0BF3CBA}"/>
              </a:ext>
            </a:extLst>
          </p:cNvPr>
          <p:cNvGrpSpPr/>
          <p:nvPr/>
        </p:nvGrpSpPr>
        <p:grpSpPr>
          <a:xfrm>
            <a:off x="8018823" y="4177581"/>
            <a:ext cx="9007793" cy="38100"/>
            <a:chOff x="0" y="0"/>
            <a:chExt cx="12010391" cy="50800"/>
          </a:xfrm>
        </p:grpSpPr>
        <p:sp>
          <p:nvSpPr>
            <p:cNvPr id="14" name="Freeform 14">
              <a:extLst>
                <a:ext uri="{FF2B5EF4-FFF2-40B4-BE49-F238E27FC236}">
                  <a16:creationId xmlns:a16="http://schemas.microsoft.com/office/drawing/2014/main" id="{C8B46002-B5C4-DC0E-76B3-E1D4A49EC602}"/>
                </a:ext>
              </a:extLst>
            </p:cNvPr>
            <p:cNvSpPr/>
            <p:nvPr/>
          </p:nvSpPr>
          <p:spPr>
            <a:xfrm>
              <a:off x="25400" y="0"/>
              <a:ext cx="11959590" cy="50800"/>
            </a:xfrm>
            <a:custGeom>
              <a:avLst/>
              <a:gdLst/>
              <a:ahLst/>
              <a:cxnLst/>
              <a:rect l="l" t="t" r="r" b="b"/>
              <a:pathLst>
                <a:path w="11959590" h="50800">
                  <a:moveTo>
                    <a:pt x="0" y="0"/>
                  </a:moveTo>
                  <a:lnTo>
                    <a:pt x="11959590" y="0"/>
                  </a:lnTo>
                  <a:lnTo>
                    <a:pt x="11959590" y="50800"/>
                  </a:lnTo>
                  <a:lnTo>
                    <a:pt x="0" y="50800"/>
                  </a:lnTo>
                  <a:close/>
                </a:path>
              </a:pathLst>
            </a:custGeom>
            <a:solidFill>
              <a:srgbClr val="000000"/>
            </a:solidFill>
          </p:spPr>
          <p:txBody>
            <a:bodyPr/>
            <a:lstStyle/>
            <a:p>
              <a:endParaRPr lang="en-US"/>
            </a:p>
          </p:txBody>
        </p:sp>
      </p:grpSp>
      <p:sp>
        <p:nvSpPr>
          <p:cNvPr id="15" name="TextBox 15">
            <a:extLst>
              <a:ext uri="{FF2B5EF4-FFF2-40B4-BE49-F238E27FC236}">
                <a16:creationId xmlns:a16="http://schemas.microsoft.com/office/drawing/2014/main" id="{CEA77CED-D345-DC96-2913-7C05111E3FCD}"/>
              </a:ext>
            </a:extLst>
          </p:cNvPr>
          <p:cNvSpPr txBox="1"/>
          <p:nvPr/>
        </p:nvSpPr>
        <p:spPr>
          <a:xfrm>
            <a:off x="8168364" y="3317157"/>
            <a:ext cx="389551" cy="4135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01</a:t>
            </a:r>
          </a:p>
        </p:txBody>
      </p:sp>
      <p:sp>
        <p:nvSpPr>
          <p:cNvPr id="16" name="TextBox 16">
            <a:extLst>
              <a:ext uri="{FF2B5EF4-FFF2-40B4-BE49-F238E27FC236}">
                <a16:creationId xmlns:a16="http://schemas.microsoft.com/office/drawing/2014/main" id="{44F97FED-8E35-A146-5B02-43D18F1C2096}"/>
              </a:ext>
            </a:extLst>
          </p:cNvPr>
          <p:cNvSpPr txBox="1"/>
          <p:nvPr/>
        </p:nvSpPr>
        <p:spPr>
          <a:xfrm>
            <a:off x="9016283" y="4253781"/>
            <a:ext cx="8010333"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Problem with Hidden Confounding</a:t>
            </a:r>
          </a:p>
        </p:txBody>
      </p:sp>
      <p:sp>
        <p:nvSpPr>
          <p:cNvPr id="19" name="TextBox 19">
            <a:extLst>
              <a:ext uri="{FF2B5EF4-FFF2-40B4-BE49-F238E27FC236}">
                <a16:creationId xmlns:a16="http://schemas.microsoft.com/office/drawing/2014/main" id="{6004BFBA-ECDB-EA4D-573C-CF18577E4AB6}"/>
              </a:ext>
            </a:extLst>
          </p:cNvPr>
          <p:cNvSpPr txBox="1"/>
          <p:nvPr/>
        </p:nvSpPr>
        <p:spPr>
          <a:xfrm>
            <a:off x="8168365" y="4244256"/>
            <a:ext cx="389550"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02</a:t>
            </a:r>
          </a:p>
        </p:txBody>
      </p:sp>
      <p:grpSp>
        <p:nvGrpSpPr>
          <p:cNvPr id="25" name="Group 25">
            <a:extLst>
              <a:ext uri="{FF2B5EF4-FFF2-40B4-BE49-F238E27FC236}">
                <a16:creationId xmlns:a16="http://schemas.microsoft.com/office/drawing/2014/main" id="{2553C0E4-2613-A094-E18E-5B4979F96D00}"/>
              </a:ext>
            </a:extLst>
          </p:cNvPr>
          <p:cNvGrpSpPr/>
          <p:nvPr/>
        </p:nvGrpSpPr>
        <p:grpSpPr>
          <a:xfrm>
            <a:off x="13345" y="8757648"/>
            <a:ext cx="254123" cy="336610"/>
            <a:chOff x="0" y="0"/>
            <a:chExt cx="338831" cy="448814"/>
          </a:xfrm>
        </p:grpSpPr>
        <p:sp>
          <p:nvSpPr>
            <p:cNvPr id="26" name="Freeform 26">
              <a:extLst>
                <a:ext uri="{FF2B5EF4-FFF2-40B4-BE49-F238E27FC236}">
                  <a16:creationId xmlns:a16="http://schemas.microsoft.com/office/drawing/2014/main" id="{14B9645F-9430-9976-3459-2DA0825AFA54}"/>
                </a:ext>
              </a:extLst>
            </p:cNvPr>
            <p:cNvSpPr/>
            <p:nvPr/>
          </p:nvSpPr>
          <p:spPr>
            <a:xfrm>
              <a:off x="0" y="0"/>
              <a:ext cx="338836" cy="448818"/>
            </a:xfrm>
            <a:custGeom>
              <a:avLst/>
              <a:gdLst/>
              <a:ahLst/>
              <a:cxnLst/>
              <a:rect l="l" t="t" r="r" b="b"/>
              <a:pathLst>
                <a:path w="338836" h="448818">
                  <a:moveTo>
                    <a:pt x="338836" y="448818"/>
                  </a:moveTo>
                  <a:lnTo>
                    <a:pt x="0" y="448818"/>
                  </a:lnTo>
                  <a:lnTo>
                    <a:pt x="0" y="0"/>
                  </a:lnTo>
                  <a:lnTo>
                    <a:pt x="338836" y="0"/>
                  </a:lnTo>
                  <a:close/>
                </a:path>
              </a:pathLst>
            </a:custGeom>
            <a:solidFill>
              <a:srgbClr val="4F5252"/>
            </a:solidFill>
          </p:spPr>
          <p:txBody>
            <a:bodyPr/>
            <a:lstStyle/>
            <a:p>
              <a:endParaRPr lang="en-US"/>
            </a:p>
          </p:txBody>
        </p:sp>
      </p:grpSp>
      <p:grpSp>
        <p:nvGrpSpPr>
          <p:cNvPr id="27" name="Group 27">
            <a:extLst>
              <a:ext uri="{FF2B5EF4-FFF2-40B4-BE49-F238E27FC236}">
                <a16:creationId xmlns:a16="http://schemas.microsoft.com/office/drawing/2014/main" id="{F799AC09-6E6A-01F9-1ACE-94C3827BAB62}"/>
              </a:ext>
            </a:extLst>
          </p:cNvPr>
          <p:cNvGrpSpPr/>
          <p:nvPr/>
        </p:nvGrpSpPr>
        <p:grpSpPr>
          <a:xfrm>
            <a:off x="660168" y="8757648"/>
            <a:ext cx="1031112" cy="336610"/>
            <a:chOff x="0" y="0"/>
            <a:chExt cx="1374817" cy="448814"/>
          </a:xfrm>
        </p:grpSpPr>
        <p:sp>
          <p:nvSpPr>
            <p:cNvPr id="28" name="Freeform 28">
              <a:extLst>
                <a:ext uri="{FF2B5EF4-FFF2-40B4-BE49-F238E27FC236}">
                  <a16:creationId xmlns:a16="http://schemas.microsoft.com/office/drawing/2014/main" id="{FBF5A3DF-EE68-9C68-CDC3-69C4693E58D4}"/>
                </a:ext>
              </a:extLst>
            </p:cNvPr>
            <p:cNvSpPr/>
            <p:nvPr/>
          </p:nvSpPr>
          <p:spPr>
            <a:xfrm>
              <a:off x="0" y="0"/>
              <a:ext cx="1374775" cy="448818"/>
            </a:xfrm>
            <a:custGeom>
              <a:avLst/>
              <a:gdLst/>
              <a:ahLst/>
              <a:cxnLst/>
              <a:rect l="l" t="t" r="r" b="b"/>
              <a:pathLst>
                <a:path w="1374775" h="448818">
                  <a:moveTo>
                    <a:pt x="1374775" y="448818"/>
                  </a:moveTo>
                  <a:lnTo>
                    <a:pt x="0" y="448818"/>
                  </a:lnTo>
                  <a:lnTo>
                    <a:pt x="0" y="0"/>
                  </a:lnTo>
                  <a:lnTo>
                    <a:pt x="1374775" y="0"/>
                  </a:lnTo>
                  <a:close/>
                </a:path>
              </a:pathLst>
            </a:custGeom>
            <a:solidFill>
              <a:srgbClr val="4F5252"/>
            </a:solidFill>
          </p:spPr>
          <p:txBody>
            <a:bodyPr/>
            <a:lstStyle/>
            <a:p>
              <a:endParaRPr lang="en-US"/>
            </a:p>
          </p:txBody>
        </p:sp>
      </p:grpSp>
      <p:grpSp>
        <p:nvGrpSpPr>
          <p:cNvPr id="29" name="Group 29">
            <a:extLst>
              <a:ext uri="{FF2B5EF4-FFF2-40B4-BE49-F238E27FC236}">
                <a16:creationId xmlns:a16="http://schemas.microsoft.com/office/drawing/2014/main" id="{FE0C4BED-91EC-A8B8-4C69-2B019295A65D}"/>
              </a:ext>
            </a:extLst>
          </p:cNvPr>
          <p:cNvGrpSpPr/>
          <p:nvPr/>
        </p:nvGrpSpPr>
        <p:grpSpPr>
          <a:xfrm>
            <a:off x="2276627" y="8757648"/>
            <a:ext cx="954532" cy="336610"/>
            <a:chOff x="0" y="0"/>
            <a:chExt cx="1272709" cy="448814"/>
          </a:xfrm>
        </p:grpSpPr>
        <p:sp>
          <p:nvSpPr>
            <p:cNvPr id="30" name="Freeform 30">
              <a:extLst>
                <a:ext uri="{FF2B5EF4-FFF2-40B4-BE49-F238E27FC236}">
                  <a16:creationId xmlns:a16="http://schemas.microsoft.com/office/drawing/2014/main" id="{3AF003E7-14BE-2F99-D981-0DFDCB4F69D9}"/>
                </a:ext>
              </a:extLst>
            </p:cNvPr>
            <p:cNvSpPr/>
            <p:nvPr/>
          </p:nvSpPr>
          <p:spPr>
            <a:xfrm>
              <a:off x="0" y="0"/>
              <a:ext cx="1272667" cy="448818"/>
            </a:xfrm>
            <a:custGeom>
              <a:avLst/>
              <a:gdLst/>
              <a:ahLst/>
              <a:cxnLst/>
              <a:rect l="l" t="t" r="r" b="b"/>
              <a:pathLst>
                <a:path w="1272667" h="448818">
                  <a:moveTo>
                    <a:pt x="1272667" y="448818"/>
                  </a:moveTo>
                  <a:lnTo>
                    <a:pt x="0" y="448818"/>
                  </a:lnTo>
                  <a:lnTo>
                    <a:pt x="0" y="0"/>
                  </a:lnTo>
                  <a:lnTo>
                    <a:pt x="1272667" y="0"/>
                  </a:lnTo>
                  <a:close/>
                </a:path>
              </a:pathLst>
            </a:custGeom>
            <a:solidFill>
              <a:srgbClr val="4F5252"/>
            </a:solidFill>
          </p:spPr>
          <p:txBody>
            <a:bodyPr/>
            <a:lstStyle/>
            <a:p>
              <a:endParaRPr lang="en-US"/>
            </a:p>
          </p:txBody>
        </p:sp>
      </p:grpSp>
      <p:grpSp>
        <p:nvGrpSpPr>
          <p:cNvPr id="31" name="Group 31">
            <a:extLst>
              <a:ext uri="{FF2B5EF4-FFF2-40B4-BE49-F238E27FC236}">
                <a16:creationId xmlns:a16="http://schemas.microsoft.com/office/drawing/2014/main" id="{D0D41C30-9046-CDE9-36D6-854DF75813BF}"/>
              </a:ext>
            </a:extLst>
          </p:cNvPr>
          <p:cNvGrpSpPr/>
          <p:nvPr/>
        </p:nvGrpSpPr>
        <p:grpSpPr>
          <a:xfrm>
            <a:off x="3643151" y="8757648"/>
            <a:ext cx="253873" cy="336610"/>
            <a:chOff x="0" y="0"/>
            <a:chExt cx="338497" cy="448814"/>
          </a:xfrm>
        </p:grpSpPr>
        <p:sp>
          <p:nvSpPr>
            <p:cNvPr id="32" name="Freeform 32">
              <a:extLst>
                <a:ext uri="{FF2B5EF4-FFF2-40B4-BE49-F238E27FC236}">
                  <a16:creationId xmlns:a16="http://schemas.microsoft.com/office/drawing/2014/main" id="{7F81B37A-7038-B74C-364F-04ECEAE76740}"/>
                </a:ext>
              </a:extLst>
            </p:cNvPr>
            <p:cNvSpPr/>
            <p:nvPr/>
          </p:nvSpPr>
          <p:spPr>
            <a:xfrm>
              <a:off x="0" y="0"/>
              <a:ext cx="338455" cy="448818"/>
            </a:xfrm>
            <a:custGeom>
              <a:avLst/>
              <a:gdLst/>
              <a:ahLst/>
              <a:cxnLst/>
              <a:rect l="l" t="t" r="r" b="b"/>
              <a:pathLst>
                <a:path w="338455" h="448818">
                  <a:moveTo>
                    <a:pt x="338455" y="448818"/>
                  </a:moveTo>
                  <a:lnTo>
                    <a:pt x="0" y="448818"/>
                  </a:lnTo>
                  <a:lnTo>
                    <a:pt x="0" y="0"/>
                  </a:lnTo>
                  <a:lnTo>
                    <a:pt x="338455" y="0"/>
                  </a:lnTo>
                  <a:close/>
                </a:path>
              </a:pathLst>
            </a:custGeom>
            <a:solidFill>
              <a:srgbClr val="57B7F7"/>
            </a:solidFill>
          </p:spPr>
          <p:txBody>
            <a:bodyPr/>
            <a:lstStyle/>
            <a:p>
              <a:endParaRPr lang="en-US"/>
            </a:p>
          </p:txBody>
        </p:sp>
      </p:grpSp>
      <p:grpSp>
        <p:nvGrpSpPr>
          <p:cNvPr id="33" name="Group 33">
            <a:extLst>
              <a:ext uri="{FF2B5EF4-FFF2-40B4-BE49-F238E27FC236}">
                <a16:creationId xmlns:a16="http://schemas.microsoft.com/office/drawing/2014/main" id="{5284A1A6-67D4-9BE7-7FD2-1778A63264F6}"/>
              </a:ext>
            </a:extLst>
          </p:cNvPr>
          <p:cNvGrpSpPr/>
          <p:nvPr/>
        </p:nvGrpSpPr>
        <p:grpSpPr>
          <a:xfrm>
            <a:off x="4478074" y="8757648"/>
            <a:ext cx="254064" cy="336610"/>
            <a:chOff x="0" y="0"/>
            <a:chExt cx="338751" cy="448814"/>
          </a:xfrm>
        </p:grpSpPr>
        <p:sp>
          <p:nvSpPr>
            <p:cNvPr id="34" name="Freeform 34">
              <a:extLst>
                <a:ext uri="{FF2B5EF4-FFF2-40B4-BE49-F238E27FC236}">
                  <a16:creationId xmlns:a16="http://schemas.microsoft.com/office/drawing/2014/main" id="{97AC7C1C-6E1C-41D6-3748-2598849FF59A}"/>
                </a:ext>
              </a:extLst>
            </p:cNvPr>
            <p:cNvSpPr/>
            <p:nvPr/>
          </p:nvSpPr>
          <p:spPr>
            <a:xfrm>
              <a:off x="0" y="0"/>
              <a:ext cx="338709" cy="448818"/>
            </a:xfrm>
            <a:custGeom>
              <a:avLst/>
              <a:gdLst/>
              <a:ahLst/>
              <a:cxnLst/>
              <a:rect l="l" t="t" r="r" b="b"/>
              <a:pathLst>
                <a:path w="338709" h="448818">
                  <a:moveTo>
                    <a:pt x="338709" y="448818"/>
                  </a:moveTo>
                  <a:lnTo>
                    <a:pt x="0" y="448818"/>
                  </a:lnTo>
                  <a:lnTo>
                    <a:pt x="0" y="0"/>
                  </a:lnTo>
                  <a:lnTo>
                    <a:pt x="338709" y="0"/>
                  </a:lnTo>
                  <a:close/>
                </a:path>
              </a:pathLst>
            </a:custGeom>
            <a:solidFill>
              <a:srgbClr val="00CD8F"/>
            </a:solidFill>
          </p:spPr>
          <p:txBody>
            <a:bodyPr/>
            <a:lstStyle/>
            <a:p>
              <a:endParaRPr lang="en-US"/>
            </a:p>
          </p:txBody>
        </p:sp>
      </p:grpSp>
      <p:sp>
        <p:nvSpPr>
          <p:cNvPr id="36" name="Freeform 36">
            <a:extLst>
              <a:ext uri="{FF2B5EF4-FFF2-40B4-BE49-F238E27FC236}">
                <a16:creationId xmlns:a16="http://schemas.microsoft.com/office/drawing/2014/main" id="{9678902F-7BA9-7CE5-3DBA-58992D4E8F6F}"/>
              </a:ext>
            </a:extLst>
          </p:cNvPr>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1" name="TextBox 41">
            <a:extLst>
              <a:ext uri="{FF2B5EF4-FFF2-40B4-BE49-F238E27FC236}">
                <a16:creationId xmlns:a16="http://schemas.microsoft.com/office/drawing/2014/main" id="{2D313A4E-3A39-7B62-F199-F83FA3C46668}"/>
              </a:ext>
            </a:extLst>
          </p:cNvPr>
          <p:cNvSpPr txBox="1"/>
          <p:nvPr/>
        </p:nvSpPr>
        <p:spPr>
          <a:xfrm>
            <a:off x="8997233" y="3402881"/>
            <a:ext cx="7087086"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Basics of Causal Thinking</a:t>
            </a:r>
          </a:p>
        </p:txBody>
      </p:sp>
    </p:spTree>
    <p:extLst>
      <p:ext uri="{BB962C8B-B14F-4D97-AF65-F5344CB8AC3E}">
        <p14:creationId xmlns:p14="http://schemas.microsoft.com/office/powerpoint/2010/main" val="69367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47F20-BC8A-4E34-44B5-BED4CF475CD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CF06867-200F-46DC-B7F7-84E43AABE8F4}"/>
              </a:ext>
            </a:extLst>
          </p:cNvPr>
          <p:cNvGrpSpPr/>
          <p:nvPr/>
        </p:nvGrpSpPr>
        <p:grpSpPr>
          <a:xfrm>
            <a:off x="0" y="0"/>
            <a:ext cx="7023487" cy="10287000"/>
            <a:chOff x="0" y="0"/>
            <a:chExt cx="9364649" cy="13716000"/>
          </a:xfrm>
        </p:grpSpPr>
        <p:sp>
          <p:nvSpPr>
            <p:cNvPr id="3" name="Freeform 3">
              <a:extLst>
                <a:ext uri="{FF2B5EF4-FFF2-40B4-BE49-F238E27FC236}">
                  <a16:creationId xmlns:a16="http://schemas.microsoft.com/office/drawing/2014/main" id="{4D972052-DBC3-A1E2-B24D-A1D5264F9FF6}"/>
                </a:ext>
              </a:extLst>
            </p:cNvPr>
            <p:cNvSpPr/>
            <p:nvPr/>
          </p:nvSpPr>
          <p:spPr>
            <a:xfrm>
              <a:off x="0" y="0"/>
              <a:ext cx="9364599" cy="13716000"/>
            </a:xfrm>
            <a:custGeom>
              <a:avLst/>
              <a:gdLst/>
              <a:ahLst/>
              <a:cxnLst/>
              <a:rect l="l" t="t" r="r" b="b"/>
              <a:pathLst>
                <a:path w="9364599" h="13716000">
                  <a:moveTo>
                    <a:pt x="0" y="0"/>
                  </a:moveTo>
                  <a:lnTo>
                    <a:pt x="9364599" y="0"/>
                  </a:lnTo>
                  <a:lnTo>
                    <a:pt x="9364599" y="13716000"/>
                  </a:lnTo>
                  <a:lnTo>
                    <a:pt x="0" y="13716000"/>
                  </a:lnTo>
                  <a:close/>
                </a:path>
              </a:pathLst>
            </a:custGeom>
            <a:solidFill>
              <a:srgbClr val="000000"/>
            </a:solidFill>
          </p:spPr>
          <p:txBody>
            <a:bodyPr/>
            <a:lstStyle/>
            <a:p>
              <a:endParaRPr lang="en-US"/>
            </a:p>
          </p:txBody>
        </p:sp>
      </p:grpSp>
      <p:sp>
        <p:nvSpPr>
          <p:cNvPr id="4" name="TextBox 4">
            <a:extLst>
              <a:ext uri="{FF2B5EF4-FFF2-40B4-BE49-F238E27FC236}">
                <a16:creationId xmlns:a16="http://schemas.microsoft.com/office/drawing/2014/main" id="{80ED956A-80F3-BE7E-9AEA-9882ECA4DFDC}"/>
              </a:ext>
            </a:extLst>
          </p:cNvPr>
          <p:cNvSpPr txBox="1"/>
          <p:nvPr/>
        </p:nvSpPr>
        <p:spPr>
          <a:xfrm>
            <a:off x="1028700" y="2076450"/>
            <a:ext cx="4719072" cy="1219200"/>
          </a:xfrm>
          <a:prstGeom prst="rect">
            <a:avLst/>
          </a:prstGeom>
        </p:spPr>
        <p:txBody>
          <a:bodyPr lIns="0" tIns="0" rIns="0" bIns="0" rtlCol="0" anchor="t">
            <a:spAutoFit/>
          </a:bodyPr>
          <a:lstStyle/>
          <a:p>
            <a:pPr algn="l">
              <a:lnSpc>
                <a:spcPts val="9600"/>
              </a:lnSpc>
            </a:pPr>
            <a:r>
              <a:rPr lang="en-US" sz="8000">
                <a:solidFill>
                  <a:srgbClr val="FFFFFF"/>
                </a:solidFill>
                <a:latin typeface="Lexend Deca"/>
                <a:ea typeface="Lexend Deca"/>
                <a:cs typeface="Lexend Deca"/>
                <a:sym typeface="Lexend Deca"/>
              </a:rPr>
              <a:t>Agenda</a:t>
            </a:r>
          </a:p>
        </p:txBody>
      </p:sp>
      <p:grpSp>
        <p:nvGrpSpPr>
          <p:cNvPr id="5" name="Group 5">
            <a:extLst>
              <a:ext uri="{FF2B5EF4-FFF2-40B4-BE49-F238E27FC236}">
                <a16:creationId xmlns:a16="http://schemas.microsoft.com/office/drawing/2014/main" id="{D00E1DA5-FF9D-DBBA-469F-EB8D39864478}"/>
              </a:ext>
            </a:extLst>
          </p:cNvPr>
          <p:cNvGrpSpPr/>
          <p:nvPr/>
        </p:nvGrpSpPr>
        <p:grpSpPr>
          <a:xfrm>
            <a:off x="1009650" y="1809031"/>
            <a:ext cx="5181600" cy="38100"/>
            <a:chOff x="0" y="0"/>
            <a:chExt cx="6908800" cy="50800"/>
          </a:xfrm>
        </p:grpSpPr>
        <p:sp>
          <p:nvSpPr>
            <p:cNvPr id="6" name="Freeform 6">
              <a:extLst>
                <a:ext uri="{FF2B5EF4-FFF2-40B4-BE49-F238E27FC236}">
                  <a16:creationId xmlns:a16="http://schemas.microsoft.com/office/drawing/2014/main" id="{5F974AB5-9AB4-B12E-098B-603A8B2100B0}"/>
                </a:ext>
              </a:extLst>
            </p:cNvPr>
            <p:cNvSpPr/>
            <p:nvPr/>
          </p:nvSpPr>
          <p:spPr>
            <a:xfrm>
              <a:off x="25400" y="0"/>
              <a:ext cx="6858000" cy="50800"/>
            </a:xfrm>
            <a:custGeom>
              <a:avLst/>
              <a:gdLst/>
              <a:ahLst/>
              <a:cxnLst/>
              <a:rect l="l" t="t" r="r" b="b"/>
              <a:pathLst>
                <a:path w="6858000" h="50800">
                  <a:moveTo>
                    <a:pt x="0" y="0"/>
                  </a:moveTo>
                  <a:lnTo>
                    <a:pt x="6858000" y="0"/>
                  </a:lnTo>
                  <a:lnTo>
                    <a:pt x="6858000" y="50800"/>
                  </a:lnTo>
                  <a:lnTo>
                    <a:pt x="0" y="50800"/>
                  </a:lnTo>
                  <a:close/>
                </a:path>
              </a:pathLst>
            </a:custGeom>
            <a:solidFill>
              <a:srgbClr val="FFFFFF"/>
            </a:solidFill>
          </p:spPr>
          <p:txBody>
            <a:bodyPr/>
            <a:lstStyle/>
            <a:p>
              <a:endParaRPr lang="en-US"/>
            </a:p>
          </p:txBody>
        </p:sp>
      </p:grpSp>
      <p:grpSp>
        <p:nvGrpSpPr>
          <p:cNvPr id="7" name="Group 7">
            <a:extLst>
              <a:ext uri="{FF2B5EF4-FFF2-40B4-BE49-F238E27FC236}">
                <a16:creationId xmlns:a16="http://schemas.microsoft.com/office/drawing/2014/main" id="{709EC79A-D1F1-780D-B23C-419166D15C33}"/>
              </a:ext>
            </a:extLst>
          </p:cNvPr>
          <p:cNvGrpSpPr/>
          <p:nvPr/>
        </p:nvGrpSpPr>
        <p:grpSpPr>
          <a:xfrm>
            <a:off x="8018823" y="1828081"/>
            <a:ext cx="8931400" cy="38100"/>
            <a:chOff x="0" y="0"/>
            <a:chExt cx="11908533" cy="50800"/>
          </a:xfrm>
        </p:grpSpPr>
        <p:sp>
          <p:nvSpPr>
            <p:cNvPr id="8" name="Freeform 8">
              <a:extLst>
                <a:ext uri="{FF2B5EF4-FFF2-40B4-BE49-F238E27FC236}">
                  <a16:creationId xmlns:a16="http://schemas.microsoft.com/office/drawing/2014/main" id="{5662A88A-F013-21A4-584A-84394D053B44}"/>
                </a:ext>
              </a:extLst>
            </p:cNvPr>
            <p:cNvSpPr/>
            <p:nvPr/>
          </p:nvSpPr>
          <p:spPr>
            <a:xfrm>
              <a:off x="25400" y="0"/>
              <a:ext cx="11857736" cy="50800"/>
            </a:xfrm>
            <a:custGeom>
              <a:avLst/>
              <a:gdLst/>
              <a:ahLst/>
              <a:cxnLst/>
              <a:rect l="l" t="t" r="r" b="b"/>
              <a:pathLst>
                <a:path w="11857736" h="50800">
                  <a:moveTo>
                    <a:pt x="0" y="0"/>
                  </a:moveTo>
                  <a:lnTo>
                    <a:pt x="11857736" y="0"/>
                  </a:lnTo>
                  <a:lnTo>
                    <a:pt x="11857736" y="50800"/>
                  </a:lnTo>
                  <a:lnTo>
                    <a:pt x="0" y="50800"/>
                  </a:ln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A78084F7-63DB-1D47-6E32-DB6D71333677}"/>
              </a:ext>
            </a:extLst>
          </p:cNvPr>
          <p:cNvGrpSpPr/>
          <p:nvPr/>
        </p:nvGrpSpPr>
        <p:grpSpPr>
          <a:xfrm>
            <a:off x="8018823" y="3250481"/>
            <a:ext cx="8941118" cy="38100"/>
            <a:chOff x="0" y="0"/>
            <a:chExt cx="11921491" cy="50800"/>
          </a:xfrm>
        </p:grpSpPr>
        <p:sp>
          <p:nvSpPr>
            <p:cNvPr id="10" name="Freeform 10">
              <a:extLst>
                <a:ext uri="{FF2B5EF4-FFF2-40B4-BE49-F238E27FC236}">
                  <a16:creationId xmlns:a16="http://schemas.microsoft.com/office/drawing/2014/main" id="{564F6862-324E-4884-32B4-1765A6AAFDF6}"/>
                </a:ext>
              </a:extLst>
            </p:cNvPr>
            <p:cNvSpPr/>
            <p:nvPr/>
          </p:nvSpPr>
          <p:spPr>
            <a:xfrm>
              <a:off x="25400" y="0"/>
              <a:ext cx="11870690" cy="50800"/>
            </a:xfrm>
            <a:custGeom>
              <a:avLst/>
              <a:gdLst/>
              <a:ahLst/>
              <a:cxnLst/>
              <a:rect l="l" t="t" r="r" b="b"/>
              <a:pathLst>
                <a:path w="11870690" h="50800">
                  <a:moveTo>
                    <a:pt x="0" y="0"/>
                  </a:moveTo>
                  <a:lnTo>
                    <a:pt x="11870690" y="0"/>
                  </a:lnTo>
                  <a:lnTo>
                    <a:pt x="11870690" y="50800"/>
                  </a:lnTo>
                  <a:lnTo>
                    <a:pt x="0" y="50800"/>
                  </a:lnTo>
                  <a:close/>
                </a:path>
              </a:pathLst>
            </a:custGeom>
            <a:solidFill>
              <a:srgbClr val="000000"/>
            </a:solidFill>
          </p:spPr>
          <p:txBody>
            <a:bodyPr/>
            <a:lstStyle/>
            <a:p>
              <a:endParaRPr lang="en-US"/>
            </a:p>
          </p:txBody>
        </p:sp>
      </p:grpSp>
      <p:sp>
        <p:nvSpPr>
          <p:cNvPr id="11" name="TextBox 11">
            <a:extLst>
              <a:ext uri="{FF2B5EF4-FFF2-40B4-BE49-F238E27FC236}">
                <a16:creationId xmlns:a16="http://schemas.microsoft.com/office/drawing/2014/main" id="{73285553-726E-0AC2-C40B-2C02B0B3A666}"/>
              </a:ext>
            </a:extLst>
          </p:cNvPr>
          <p:cNvSpPr txBox="1"/>
          <p:nvPr/>
        </p:nvSpPr>
        <p:spPr>
          <a:xfrm>
            <a:off x="8168173" y="1837606"/>
            <a:ext cx="389742"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00</a:t>
            </a:r>
          </a:p>
        </p:txBody>
      </p:sp>
      <p:sp>
        <p:nvSpPr>
          <p:cNvPr id="12" name="TextBox 12">
            <a:extLst>
              <a:ext uri="{FF2B5EF4-FFF2-40B4-BE49-F238E27FC236}">
                <a16:creationId xmlns:a16="http://schemas.microsoft.com/office/drawing/2014/main" id="{308309F7-B559-38B0-45EA-893CA213E2C1}"/>
              </a:ext>
            </a:extLst>
          </p:cNvPr>
          <p:cNvSpPr txBox="1"/>
          <p:nvPr/>
        </p:nvSpPr>
        <p:spPr>
          <a:xfrm>
            <a:off x="9016091" y="1988736"/>
            <a:ext cx="7632489"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What’s the fuss? Causality, Decision-Making &amp; Science</a:t>
            </a:r>
          </a:p>
        </p:txBody>
      </p:sp>
      <p:grpSp>
        <p:nvGrpSpPr>
          <p:cNvPr id="13" name="Group 13">
            <a:extLst>
              <a:ext uri="{FF2B5EF4-FFF2-40B4-BE49-F238E27FC236}">
                <a16:creationId xmlns:a16="http://schemas.microsoft.com/office/drawing/2014/main" id="{83BD916B-EB3B-22AA-A370-B7CED53B3359}"/>
              </a:ext>
            </a:extLst>
          </p:cNvPr>
          <p:cNvGrpSpPr/>
          <p:nvPr/>
        </p:nvGrpSpPr>
        <p:grpSpPr>
          <a:xfrm>
            <a:off x="8018823" y="4177581"/>
            <a:ext cx="9007793" cy="38100"/>
            <a:chOff x="0" y="0"/>
            <a:chExt cx="12010391" cy="50800"/>
          </a:xfrm>
        </p:grpSpPr>
        <p:sp>
          <p:nvSpPr>
            <p:cNvPr id="14" name="Freeform 14">
              <a:extLst>
                <a:ext uri="{FF2B5EF4-FFF2-40B4-BE49-F238E27FC236}">
                  <a16:creationId xmlns:a16="http://schemas.microsoft.com/office/drawing/2014/main" id="{F630D1A6-27E1-D15C-9AEB-C38C90D6D311}"/>
                </a:ext>
              </a:extLst>
            </p:cNvPr>
            <p:cNvSpPr/>
            <p:nvPr/>
          </p:nvSpPr>
          <p:spPr>
            <a:xfrm>
              <a:off x="25400" y="0"/>
              <a:ext cx="11959590" cy="50800"/>
            </a:xfrm>
            <a:custGeom>
              <a:avLst/>
              <a:gdLst/>
              <a:ahLst/>
              <a:cxnLst/>
              <a:rect l="l" t="t" r="r" b="b"/>
              <a:pathLst>
                <a:path w="11959590" h="50800">
                  <a:moveTo>
                    <a:pt x="0" y="0"/>
                  </a:moveTo>
                  <a:lnTo>
                    <a:pt x="11959590" y="0"/>
                  </a:lnTo>
                  <a:lnTo>
                    <a:pt x="11959590" y="50800"/>
                  </a:lnTo>
                  <a:lnTo>
                    <a:pt x="0" y="50800"/>
                  </a:lnTo>
                  <a:close/>
                </a:path>
              </a:pathLst>
            </a:custGeom>
            <a:solidFill>
              <a:srgbClr val="000000"/>
            </a:solidFill>
          </p:spPr>
          <p:txBody>
            <a:bodyPr/>
            <a:lstStyle/>
            <a:p>
              <a:endParaRPr lang="en-US"/>
            </a:p>
          </p:txBody>
        </p:sp>
      </p:grpSp>
      <p:sp>
        <p:nvSpPr>
          <p:cNvPr id="15" name="TextBox 15">
            <a:extLst>
              <a:ext uri="{FF2B5EF4-FFF2-40B4-BE49-F238E27FC236}">
                <a16:creationId xmlns:a16="http://schemas.microsoft.com/office/drawing/2014/main" id="{62ADFD98-365A-F352-264A-C738B7803407}"/>
              </a:ext>
            </a:extLst>
          </p:cNvPr>
          <p:cNvSpPr txBox="1"/>
          <p:nvPr/>
        </p:nvSpPr>
        <p:spPr>
          <a:xfrm>
            <a:off x="8168364" y="3317157"/>
            <a:ext cx="389551" cy="4135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01</a:t>
            </a:r>
          </a:p>
        </p:txBody>
      </p:sp>
      <p:sp>
        <p:nvSpPr>
          <p:cNvPr id="16" name="TextBox 16">
            <a:extLst>
              <a:ext uri="{FF2B5EF4-FFF2-40B4-BE49-F238E27FC236}">
                <a16:creationId xmlns:a16="http://schemas.microsoft.com/office/drawing/2014/main" id="{D4DA0BF8-DEFF-9829-253F-400A5AEF1576}"/>
              </a:ext>
            </a:extLst>
          </p:cNvPr>
          <p:cNvSpPr txBox="1"/>
          <p:nvPr/>
        </p:nvSpPr>
        <p:spPr>
          <a:xfrm>
            <a:off x="9016283" y="4253781"/>
            <a:ext cx="8010333"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Problem with Hidden Confounding</a:t>
            </a:r>
          </a:p>
        </p:txBody>
      </p:sp>
      <p:grpSp>
        <p:nvGrpSpPr>
          <p:cNvPr id="17" name="Group 17">
            <a:extLst>
              <a:ext uri="{FF2B5EF4-FFF2-40B4-BE49-F238E27FC236}">
                <a16:creationId xmlns:a16="http://schemas.microsoft.com/office/drawing/2014/main" id="{195CB336-8F63-8F63-E7F2-76BD9368FDFB}"/>
              </a:ext>
            </a:extLst>
          </p:cNvPr>
          <p:cNvGrpSpPr/>
          <p:nvPr/>
        </p:nvGrpSpPr>
        <p:grpSpPr>
          <a:xfrm>
            <a:off x="8018823" y="5022150"/>
            <a:ext cx="9112568" cy="38100"/>
            <a:chOff x="0" y="0"/>
            <a:chExt cx="12150091" cy="50800"/>
          </a:xfrm>
        </p:grpSpPr>
        <p:sp>
          <p:nvSpPr>
            <p:cNvPr id="18" name="Freeform 18">
              <a:extLst>
                <a:ext uri="{FF2B5EF4-FFF2-40B4-BE49-F238E27FC236}">
                  <a16:creationId xmlns:a16="http://schemas.microsoft.com/office/drawing/2014/main" id="{CBF39DC7-CC69-F54E-970B-CAE904723BA2}"/>
                </a:ext>
              </a:extLst>
            </p:cNvPr>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19" name="TextBox 19">
            <a:extLst>
              <a:ext uri="{FF2B5EF4-FFF2-40B4-BE49-F238E27FC236}">
                <a16:creationId xmlns:a16="http://schemas.microsoft.com/office/drawing/2014/main" id="{383137F4-5850-7728-D45A-90C6E5D00B7E}"/>
              </a:ext>
            </a:extLst>
          </p:cNvPr>
          <p:cNvSpPr txBox="1"/>
          <p:nvPr/>
        </p:nvSpPr>
        <p:spPr>
          <a:xfrm>
            <a:off x="8168365" y="4244256"/>
            <a:ext cx="389550"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02</a:t>
            </a:r>
          </a:p>
        </p:txBody>
      </p:sp>
      <p:sp>
        <p:nvSpPr>
          <p:cNvPr id="20" name="TextBox 20">
            <a:extLst>
              <a:ext uri="{FF2B5EF4-FFF2-40B4-BE49-F238E27FC236}">
                <a16:creationId xmlns:a16="http://schemas.microsoft.com/office/drawing/2014/main" id="{DD7033E3-ECE5-4632-75EA-9B03AEF21C4C}"/>
              </a:ext>
            </a:extLst>
          </p:cNvPr>
          <p:cNvSpPr txBox="1"/>
          <p:nvPr/>
        </p:nvSpPr>
        <p:spPr>
          <a:xfrm>
            <a:off x="9016283" y="5174550"/>
            <a:ext cx="7934132"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Hidden Confounding as an Opportunity</a:t>
            </a:r>
          </a:p>
        </p:txBody>
      </p:sp>
      <p:sp>
        <p:nvSpPr>
          <p:cNvPr id="23" name="TextBox 23">
            <a:extLst>
              <a:ext uri="{FF2B5EF4-FFF2-40B4-BE49-F238E27FC236}">
                <a16:creationId xmlns:a16="http://schemas.microsoft.com/office/drawing/2014/main" id="{512A8ACB-F249-7525-FE3A-D1771F489E6E}"/>
              </a:ext>
            </a:extLst>
          </p:cNvPr>
          <p:cNvSpPr txBox="1"/>
          <p:nvPr/>
        </p:nvSpPr>
        <p:spPr>
          <a:xfrm>
            <a:off x="8168365" y="5079925"/>
            <a:ext cx="389551" cy="4135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03</a:t>
            </a:r>
          </a:p>
        </p:txBody>
      </p:sp>
      <p:grpSp>
        <p:nvGrpSpPr>
          <p:cNvPr id="25" name="Group 25">
            <a:extLst>
              <a:ext uri="{FF2B5EF4-FFF2-40B4-BE49-F238E27FC236}">
                <a16:creationId xmlns:a16="http://schemas.microsoft.com/office/drawing/2014/main" id="{914E9BF3-674F-4E3A-A7BF-FCB777169967}"/>
              </a:ext>
            </a:extLst>
          </p:cNvPr>
          <p:cNvGrpSpPr/>
          <p:nvPr/>
        </p:nvGrpSpPr>
        <p:grpSpPr>
          <a:xfrm>
            <a:off x="13345" y="8757648"/>
            <a:ext cx="254123" cy="336610"/>
            <a:chOff x="0" y="0"/>
            <a:chExt cx="338831" cy="448814"/>
          </a:xfrm>
        </p:grpSpPr>
        <p:sp>
          <p:nvSpPr>
            <p:cNvPr id="26" name="Freeform 26">
              <a:extLst>
                <a:ext uri="{FF2B5EF4-FFF2-40B4-BE49-F238E27FC236}">
                  <a16:creationId xmlns:a16="http://schemas.microsoft.com/office/drawing/2014/main" id="{2241C592-A1DD-1B70-2793-E5B088D2BB38}"/>
                </a:ext>
              </a:extLst>
            </p:cNvPr>
            <p:cNvSpPr/>
            <p:nvPr/>
          </p:nvSpPr>
          <p:spPr>
            <a:xfrm>
              <a:off x="0" y="0"/>
              <a:ext cx="338836" cy="448818"/>
            </a:xfrm>
            <a:custGeom>
              <a:avLst/>
              <a:gdLst/>
              <a:ahLst/>
              <a:cxnLst/>
              <a:rect l="l" t="t" r="r" b="b"/>
              <a:pathLst>
                <a:path w="338836" h="448818">
                  <a:moveTo>
                    <a:pt x="338836" y="448818"/>
                  </a:moveTo>
                  <a:lnTo>
                    <a:pt x="0" y="448818"/>
                  </a:lnTo>
                  <a:lnTo>
                    <a:pt x="0" y="0"/>
                  </a:lnTo>
                  <a:lnTo>
                    <a:pt x="338836" y="0"/>
                  </a:lnTo>
                  <a:close/>
                </a:path>
              </a:pathLst>
            </a:custGeom>
            <a:solidFill>
              <a:srgbClr val="4F5252"/>
            </a:solidFill>
          </p:spPr>
          <p:txBody>
            <a:bodyPr/>
            <a:lstStyle/>
            <a:p>
              <a:endParaRPr lang="en-US"/>
            </a:p>
          </p:txBody>
        </p:sp>
      </p:grpSp>
      <p:grpSp>
        <p:nvGrpSpPr>
          <p:cNvPr id="27" name="Group 27">
            <a:extLst>
              <a:ext uri="{FF2B5EF4-FFF2-40B4-BE49-F238E27FC236}">
                <a16:creationId xmlns:a16="http://schemas.microsoft.com/office/drawing/2014/main" id="{59B512A9-76A4-C1E0-3EF5-D1A473D18842}"/>
              </a:ext>
            </a:extLst>
          </p:cNvPr>
          <p:cNvGrpSpPr/>
          <p:nvPr/>
        </p:nvGrpSpPr>
        <p:grpSpPr>
          <a:xfrm>
            <a:off x="660168" y="8757648"/>
            <a:ext cx="1031112" cy="336610"/>
            <a:chOff x="0" y="0"/>
            <a:chExt cx="1374817" cy="448814"/>
          </a:xfrm>
        </p:grpSpPr>
        <p:sp>
          <p:nvSpPr>
            <p:cNvPr id="28" name="Freeform 28">
              <a:extLst>
                <a:ext uri="{FF2B5EF4-FFF2-40B4-BE49-F238E27FC236}">
                  <a16:creationId xmlns:a16="http://schemas.microsoft.com/office/drawing/2014/main" id="{E37EADE6-FEDD-8B44-4378-0AA83B8F9B93}"/>
                </a:ext>
              </a:extLst>
            </p:cNvPr>
            <p:cNvSpPr/>
            <p:nvPr/>
          </p:nvSpPr>
          <p:spPr>
            <a:xfrm>
              <a:off x="0" y="0"/>
              <a:ext cx="1374775" cy="448818"/>
            </a:xfrm>
            <a:custGeom>
              <a:avLst/>
              <a:gdLst/>
              <a:ahLst/>
              <a:cxnLst/>
              <a:rect l="l" t="t" r="r" b="b"/>
              <a:pathLst>
                <a:path w="1374775" h="448818">
                  <a:moveTo>
                    <a:pt x="1374775" y="448818"/>
                  </a:moveTo>
                  <a:lnTo>
                    <a:pt x="0" y="448818"/>
                  </a:lnTo>
                  <a:lnTo>
                    <a:pt x="0" y="0"/>
                  </a:lnTo>
                  <a:lnTo>
                    <a:pt x="1374775" y="0"/>
                  </a:lnTo>
                  <a:close/>
                </a:path>
              </a:pathLst>
            </a:custGeom>
            <a:solidFill>
              <a:srgbClr val="4F5252"/>
            </a:solidFill>
          </p:spPr>
          <p:txBody>
            <a:bodyPr/>
            <a:lstStyle/>
            <a:p>
              <a:endParaRPr lang="en-US"/>
            </a:p>
          </p:txBody>
        </p:sp>
      </p:grpSp>
      <p:grpSp>
        <p:nvGrpSpPr>
          <p:cNvPr id="29" name="Group 29">
            <a:extLst>
              <a:ext uri="{FF2B5EF4-FFF2-40B4-BE49-F238E27FC236}">
                <a16:creationId xmlns:a16="http://schemas.microsoft.com/office/drawing/2014/main" id="{73A50242-66A9-9BF7-FFDE-8532DAAE3729}"/>
              </a:ext>
            </a:extLst>
          </p:cNvPr>
          <p:cNvGrpSpPr/>
          <p:nvPr/>
        </p:nvGrpSpPr>
        <p:grpSpPr>
          <a:xfrm>
            <a:off x="2276627" y="8757648"/>
            <a:ext cx="954532" cy="336610"/>
            <a:chOff x="0" y="0"/>
            <a:chExt cx="1272709" cy="448814"/>
          </a:xfrm>
        </p:grpSpPr>
        <p:sp>
          <p:nvSpPr>
            <p:cNvPr id="30" name="Freeform 30">
              <a:extLst>
                <a:ext uri="{FF2B5EF4-FFF2-40B4-BE49-F238E27FC236}">
                  <a16:creationId xmlns:a16="http://schemas.microsoft.com/office/drawing/2014/main" id="{2ED8F0C3-199D-04C2-9ACB-5651FE7BA96C}"/>
                </a:ext>
              </a:extLst>
            </p:cNvPr>
            <p:cNvSpPr/>
            <p:nvPr/>
          </p:nvSpPr>
          <p:spPr>
            <a:xfrm>
              <a:off x="0" y="0"/>
              <a:ext cx="1272667" cy="448818"/>
            </a:xfrm>
            <a:custGeom>
              <a:avLst/>
              <a:gdLst/>
              <a:ahLst/>
              <a:cxnLst/>
              <a:rect l="l" t="t" r="r" b="b"/>
              <a:pathLst>
                <a:path w="1272667" h="448818">
                  <a:moveTo>
                    <a:pt x="1272667" y="448818"/>
                  </a:moveTo>
                  <a:lnTo>
                    <a:pt x="0" y="448818"/>
                  </a:lnTo>
                  <a:lnTo>
                    <a:pt x="0" y="0"/>
                  </a:lnTo>
                  <a:lnTo>
                    <a:pt x="1272667" y="0"/>
                  </a:lnTo>
                  <a:close/>
                </a:path>
              </a:pathLst>
            </a:custGeom>
            <a:solidFill>
              <a:srgbClr val="4F5252"/>
            </a:solidFill>
          </p:spPr>
          <p:txBody>
            <a:bodyPr/>
            <a:lstStyle/>
            <a:p>
              <a:endParaRPr lang="en-US"/>
            </a:p>
          </p:txBody>
        </p:sp>
      </p:grpSp>
      <p:grpSp>
        <p:nvGrpSpPr>
          <p:cNvPr id="31" name="Group 31">
            <a:extLst>
              <a:ext uri="{FF2B5EF4-FFF2-40B4-BE49-F238E27FC236}">
                <a16:creationId xmlns:a16="http://schemas.microsoft.com/office/drawing/2014/main" id="{CD137787-7659-14FC-B425-B6CEF3FCB886}"/>
              </a:ext>
            </a:extLst>
          </p:cNvPr>
          <p:cNvGrpSpPr/>
          <p:nvPr/>
        </p:nvGrpSpPr>
        <p:grpSpPr>
          <a:xfrm>
            <a:off x="3643151" y="8757648"/>
            <a:ext cx="253873" cy="336610"/>
            <a:chOff x="0" y="0"/>
            <a:chExt cx="338497" cy="448814"/>
          </a:xfrm>
        </p:grpSpPr>
        <p:sp>
          <p:nvSpPr>
            <p:cNvPr id="32" name="Freeform 32">
              <a:extLst>
                <a:ext uri="{FF2B5EF4-FFF2-40B4-BE49-F238E27FC236}">
                  <a16:creationId xmlns:a16="http://schemas.microsoft.com/office/drawing/2014/main" id="{FF7DD19F-94BA-7845-0E6D-D72B41D51F8D}"/>
                </a:ext>
              </a:extLst>
            </p:cNvPr>
            <p:cNvSpPr/>
            <p:nvPr/>
          </p:nvSpPr>
          <p:spPr>
            <a:xfrm>
              <a:off x="0" y="0"/>
              <a:ext cx="338455" cy="448818"/>
            </a:xfrm>
            <a:custGeom>
              <a:avLst/>
              <a:gdLst/>
              <a:ahLst/>
              <a:cxnLst/>
              <a:rect l="l" t="t" r="r" b="b"/>
              <a:pathLst>
                <a:path w="338455" h="448818">
                  <a:moveTo>
                    <a:pt x="338455" y="448818"/>
                  </a:moveTo>
                  <a:lnTo>
                    <a:pt x="0" y="448818"/>
                  </a:lnTo>
                  <a:lnTo>
                    <a:pt x="0" y="0"/>
                  </a:lnTo>
                  <a:lnTo>
                    <a:pt x="338455" y="0"/>
                  </a:lnTo>
                  <a:close/>
                </a:path>
              </a:pathLst>
            </a:custGeom>
            <a:solidFill>
              <a:srgbClr val="57B7F7"/>
            </a:solidFill>
          </p:spPr>
          <p:txBody>
            <a:bodyPr/>
            <a:lstStyle/>
            <a:p>
              <a:endParaRPr lang="en-US"/>
            </a:p>
          </p:txBody>
        </p:sp>
      </p:grpSp>
      <p:grpSp>
        <p:nvGrpSpPr>
          <p:cNvPr id="33" name="Group 33">
            <a:extLst>
              <a:ext uri="{FF2B5EF4-FFF2-40B4-BE49-F238E27FC236}">
                <a16:creationId xmlns:a16="http://schemas.microsoft.com/office/drawing/2014/main" id="{284BE074-0565-2C32-1A72-B94BC91013FF}"/>
              </a:ext>
            </a:extLst>
          </p:cNvPr>
          <p:cNvGrpSpPr/>
          <p:nvPr/>
        </p:nvGrpSpPr>
        <p:grpSpPr>
          <a:xfrm>
            <a:off x="4478074" y="8757648"/>
            <a:ext cx="254064" cy="336610"/>
            <a:chOff x="0" y="0"/>
            <a:chExt cx="338751" cy="448814"/>
          </a:xfrm>
        </p:grpSpPr>
        <p:sp>
          <p:nvSpPr>
            <p:cNvPr id="34" name="Freeform 34">
              <a:extLst>
                <a:ext uri="{FF2B5EF4-FFF2-40B4-BE49-F238E27FC236}">
                  <a16:creationId xmlns:a16="http://schemas.microsoft.com/office/drawing/2014/main" id="{0246546C-AAB1-E044-8644-889FA23F97A3}"/>
                </a:ext>
              </a:extLst>
            </p:cNvPr>
            <p:cNvSpPr/>
            <p:nvPr/>
          </p:nvSpPr>
          <p:spPr>
            <a:xfrm>
              <a:off x="0" y="0"/>
              <a:ext cx="338709" cy="448818"/>
            </a:xfrm>
            <a:custGeom>
              <a:avLst/>
              <a:gdLst/>
              <a:ahLst/>
              <a:cxnLst/>
              <a:rect l="l" t="t" r="r" b="b"/>
              <a:pathLst>
                <a:path w="338709" h="448818">
                  <a:moveTo>
                    <a:pt x="338709" y="448818"/>
                  </a:moveTo>
                  <a:lnTo>
                    <a:pt x="0" y="448818"/>
                  </a:lnTo>
                  <a:lnTo>
                    <a:pt x="0" y="0"/>
                  </a:lnTo>
                  <a:lnTo>
                    <a:pt x="338709" y="0"/>
                  </a:lnTo>
                  <a:close/>
                </a:path>
              </a:pathLst>
            </a:custGeom>
            <a:solidFill>
              <a:srgbClr val="00CD8F"/>
            </a:solidFill>
          </p:spPr>
          <p:txBody>
            <a:bodyPr/>
            <a:lstStyle/>
            <a:p>
              <a:endParaRPr lang="en-US"/>
            </a:p>
          </p:txBody>
        </p:sp>
      </p:grpSp>
      <p:sp>
        <p:nvSpPr>
          <p:cNvPr id="36" name="Freeform 36">
            <a:extLst>
              <a:ext uri="{FF2B5EF4-FFF2-40B4-BE49-F238E27FC236}">
                <a16:creationId xmlns:a16="http://schemas.microsoft.com/office/drawing/2014/main" id="{2DCEA397-9F0C-861C-7C84-D038F9380436}"/>
              </a:ext>
            </a:extLst>
          </p:cNvPr>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1" name="TextBox 41">
            <a:extLst>
              <a:ext uri="{FF2B5EF4-FFF2-40B4-BE49-F238E27FC236}">
                <a16:creationId xmlns:a16="http://schemas.microsoft.com/office/drawing/2014/main" id="{6651828C-31F6-C54E-66FA-87235BF52DE2}"/>
              </a:ext>
            </a:extLst>
          </p:cNvPr>
          <p:cNvSpPr txBox="1"/>
          <p:nvPr/>
        </p:nvSpPr>
        <p:spPr>
          <a:xfrm>
            <a:off x="8997233" y="3402881"/>
            <a:ext cx="7087086"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Basics of Causal Thinking</a:t>
            </a:r>
          </a:p>
        </p:txBody>
      </p:sp>
    </p:spTree>
    <p:extLst>
      <p:ext uri="{BB962C8B-B14F-4D97-AF65-F5344CB8AC3E}">
        <p14:creationId xmlns:p14="http://schemas.microsoft.com/office/powerpoint/2010/main" val="3389425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DE2E-3BA2-62D1-DCC8-AF626B08B28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BC3F9E5-2BFC-AA6F-2281-EC2AA259BA12}"/>
              </a:ext>
            </a:extLst>
          </p:cNvPr>
          <p:cNvGrpSpPr/>
          <p:nvPr/>
        </p:nvGrpSpPr>
        <p:grpSpPr>
          <a:xfrm>
            <a:off x="0" y="0"/>
            <a:ext cx="7023487" cy="10287000"/>
            <a:chOff x="0" y="0"/>
            <a:chExt cx="9364649" cy="13716000"/>
          </a:xfrm>
        </p:grpSpPr>
        <p:sp>
          <p:nvSpPr>
            <p:cNvPr id="3" name="Freeform 3">
              <a:extLst>
                <a:ext uri="{FF2B5EF4-FFF2-40B4-BE49-F238E27FC236}">
                  <a16:creationId xmlns:a16="http://schemas.microsoft.com/office/drawing/2014/main" id="{1091C1A2-C6AC-21CF-2734-9D3A0C8E482F}"/>
                </a:ext>
              </a:extLst>
            </p:cNvPr>
            <p:cNvSpPr/>
            <p:nvPr/>
          </p:nvSpPr>
          <p:spPr>
            <a:xfrm>
              <a:off x="0" y="0"/>
              <a:ext cx="9364599" cy="13716000"/>
            </a:xfrm>
            <a:custGeom>
              <a:avLst/>
              <a:gdLst/>
              <a:ahLst/>
              <a:cxnLst/>
              <a:rect l="l" t="t" r="r" b="b"/>
              <a:pathLst>
                <a:path w="9364599" h="13716000">
                  <a:moveTo>
                    <a:pt x="0" y="0"/>
                  </a:moveTo>
                  <a:lnTo>
                    <a:pt x="9364599" y="0"/>
                  </a:lnTo>
                  <a:lnTo>
                    <a:pt x="9364599" y="13716000"/>
                  </a:lnTo>
                  <a:lnTo>
                    <a:pt x="0" y="13716000"/>
                  </a:lnTo>
                  <a:close/>
                </a:path>
              </a:pathLst>
            </a:custGeom>
            <a:solidFill>
              <a:srgbClr val="000000"/>
            </a:solidFill>
          </p:spPr>
          <p:txBody>
            <a:bodyPr/>
            <a:lstStyle/>
            <a:p>
              <a:endParaRPr lang="en-US"/>
            </a:p>
          </p:txBody>
        </p:sp>
      </p:grpSp>
      <p:sp>
        <p:nvSpPr>
          <p:cNvPr id="4" name="TextBox 4">
            <a:extLst>
              <a:ext uri="{FF2B5EF4-FFF2-40B4-BE49-F238E27FC236}">
                <a16:creationId xmlns:a16="http://schemas.microsoft.com/office/drawing/2014/main" id="{DEBC7C7D-6DE6-5E72-9D0E-399F65776D3B}"/>
              </a:ext>
            </a:extLst>
          </p:cNvPr>
          <p:cNvSpPr txBox="1"/>
          <p:nvPr/>
        </p:nvSpPr>
        <p:spPr>
          <a:xfrm>
            <a:off x="1028700" y="2076450"/>
            <a:ext cx="4719072" cy="1219200"/>
          </a:xfrm>
          <a:prstGeom prst="rect">
            <a:avLst/>
          </a:prstGeom>
        </p:spPr>
        <p:txBody>
          <a:bodyPr lIns="0" tIns="0" rIns="0" bIns="0" rtlCol="0" anchor="t">
            <a:spAutoFit/>
          </a:bodyPr>
          <a:lstStyle/>
          <a:p>
            <a:pPr algn="l">
              <a:lnSpc>
                <a:spcPts val="9600"/>
              </a:lnSpc>
            </a:pPr>
            <a:r>
              <a:rPr lang="en-US" sz="8000">
                <a:solidFill>
                  <a:srgbClr val="FFFFFF"/>
                </a:solidFill>
                <a:latin typeface="Lexend Deca"/>
                <a:ea typeface="Lexend Deca"/>
                <a:cs typeface="Lexend Deca"/>
                <a:sym typeface="Lexend Deca"/>
              </a:rPr>
              <a:t>Agenda</a:t>
            </a:r>
          </a:p>
        </p:txBody>
      </p:sp>
      <p:grpSp>
        <p:nvGrpSpPr>
          <p:cNvPr id="5" name="Group 5">
            <a:extLst>
              <a:ext uri="{FF2B5EF4-FFF2-40B4-BE49-F238E27FC236}">
                <a16:creationId xmlns:a16="http://schemas.microsoft.com/office/drawing/2014/main" id="{9836867B-1EC1-79FE-3988-3D595C9FF5BA}"/>
              </a:ext>
            </a:extLst>
          </p:cNvPr>
          <p:cNvGrpSpPr/>
          <p:nvPr/>
        </p:nvGrpSpPr>
        <p:grpSpPr>
          <a:xfrm>
            <a:off x="1009650" y="1809031"/>
            <a:ext cx="5181600" cy="38100"/>
            <a:chOff x="0" y="0"/>
            <a:chExt cx="6908800" cy="50800"/>
          </a:xfrm>
        </p:grpSpPr>
        <p:sp>
          <p:nvSpPr>
            <p:cNvPr id="6" name="Freeform 6">
              <a:extLst>
                <a:ext uri="{FF2B5EF4-FFF2-40B4-BE49-F238E27FC236}">
                  <a16:creationId xmlns:a16="http://schemas.microsoft.com/office/drawing/2014/main" id="{09821618-4F19-6722-8CEB-66D3E5550591}"/>
                </a:ext>
              </a:extLst>
            </p:cNvPr>
            <p:cNvSpPr/>
            <p:nvPr/>
          </p:nvSpPr>
          <p:spPr>
            <a:xfrm>
              <a:off x="25400" y="0"/>
              <a:ext cx="6858000" cy="50800"/>
            </a:xfrm>
            <a:custGeom>
              <a:avLst/>
              <a:gdLst/>
              <a:ahLst/>
              <a:cxnLst/>
              <a:rect l="l" t="t" r="r" b="b"/>
              <a:pathLst>
                <a:path w="6858000" h="50800">
                  <a:moveTo>
                    <a:pt x="0" y="0"/>
                  </a:moveTo>
                  <a:lnTo>
                    <a:pt x="6858000" y="0"/>
                  </a:lnTo>
                  <a:lnTo>
                    <a:pt x="6858000" y="50800"/>
                  </a:lnTo>
                  <a:lnTo>
                    <a:pt x="0" y="50800"/>
                  </a:lnTo>
                  <a:close/>
                </a:path>
              </a:pathLst>
            </a:custGeom>
            <a:solidFill>
              <a:srgbClr val="FFFFFF"/>
            </a:solidFill>
          </p:spPr>
          <p:txBody>
            <a:bodyPr/>
            <a:lstStyle/>
            <a:p>
              <a:endParaRPr lang="en-US"/>
            </a:p>
          </p:txBody>
        </p:sp>
      </p:grpSp>
      <p:grpSp>
        <p:nvGrpSpPr>
          <p:cNvPr id="7" name="Group 7">
            <a:extLst>
              <a:ext uri="{FF2B5EF4-FFF2-40B4-BE49-F238E27FC236}">
                <a16:creationId xmlns:a16="http://schemas.microsoft.com/office/drawing/2014/main" id="{E001B30A-6B22-9E6C-940A-C24540A5E881}"/>
              </a:ext>
            </a:extLst>
          </p:cNvPr>
          <p:cNvGrpSpPr/>
          <p:nvPr/>
        </p:nvGrpSpPr>
        <p:grpSpPr>
          <a:xfrm>
            <a:off x="8018823" y="1828081"/>
            <a:ext cx="8931400" cy="38100"/>
            <a:chOff x="0" y="0"/>
            <a:chExt cx="11908533" cy="50800"/>
          </a:xfrm>
        </p:grpSpPr>
        <p:sp>
          <p:nvSpPr>
            <p:cNvPr id="8" name="Freeform 8">
              <a:extLst>
                <a:ext uri="{FF2B5EF4-FFF2-40B4-BE49-F238E27FC236}">
                  <a16:creationId xmlns:a16="http://schemas.microsoft.com/office/drawing/2014/main" id="{130BD05D-F7C3-B9AC-1D09-7700405A30D1}"/>
                </a:ext>
              </a:extLst>
            </p:cNvPr>
            <p:cNvSpPr/>
            <p:nvPr/>
          </p:nvSpPr>
          <p:spPr>
            <a:xfrm>
              <a:off x="25400" y="0"/>
              <a:ext cx="11857736" cy="50800"/>
            </a:xfrm>
            <a:custGeom>
              <a:avLst/>
              <a:gdLst/>
              <a:ahLst/>
              <a:cxnLst/>
              <a:rect l="l" t="t" r="r" b="b"/>
              <a:pathLst>
                <a:path w="11857736" h="50800">
                  <a:moveTo>
                    <a:pt x="0" y="0"/>
                  </a:moveTo>
                  <a:lnTo>
                    <a:pt x="11857736" y="0"/>
                  </a:lnTo>
                  <a:lnTo>
                    <a:pt x="11857736" y="50800"/>
                  </a:lnTo>
                  <a:lnTo>
                    <a:pt x="0" y="50800"/>
                  </a:ln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6289189D-A66F-8D2E-44AB-8CDB7D2655EA}"/>
              </a:ext>
            </a:extLst>
          </p:cNvPr>
          <p:cNvGrpSpPr/>
          <p:nvPr/>
        </p:nvGrpSpPr>
        <p:grpSpPr>
          <a:xfrm>
            <a:off x="8018823" y="3250481"/>
            <a:ext cx="8941118" cy="38100"/>
            <a:chOff x="0" y="0"/>
            <a:chExt cx="11921491" cy="50800"/>
          </a:xfrm>
        </p:grpSpPr>
        <p:sp>
          <p:nvSpPr>
            <p:cNvPr id="10" name="Freeform 10">
              <a:extLst>
                <a:ext uri="{FF2B5EF4-FFF2-40B4-BE49-F238E27FC236}">
                  <a16:creationId xmlns:a16="http://schemas.microsoft.com/office/drawing/2014/main" id="{CE987A4E-219C-B89A-0351-D78CCBA107E2}"/>
                </a:ext>
              </a:extLst>
            </p:cNvPr>
            <p:cNvSpPr/>
            <p:nvPr/>
          </p:nvSpPr>
          <p:spPr>
            <a:xfrm>
              <a:off x="25400" y="0"/>
              <a:ext cx="11870690" cy="50800"/>
            </a:xfrm>
            <a:custGeom>
              <a:avLst/>
              <a:gdLst/>
              <a:ahLst/>
              <a:cxnLst/>
              <a:rect l="l" t="t" r="r" b="b"/>
              <a:pathLst>
                <a:path w="11870690" h="50800">
                  <a:moveTo>
                    <a:pt x="0" y="0"/>
                  </a:moveTo>
                  <a:lnTo>
                    <a:pt x="11870690" y="0"/>
                  </a:lnTo>
                  <a:lnTo>
                    <a:pt x="11870690" y="50800"/>
                  </a:lnTo>
                  <a:lnTo>
                    <a:pt x="0" y="50800"/>
                  </a:lnTo>
                  <a:close/>
                </a:path>
              </a:pathLst>
            </a:custGeom>
            <a:solidFill>
              <a:srgbClr val="000000"/>
            </a:solidFill>
          </p:spPr>
          <p:txBody>
            <a:bodyPr/>
            <a:lstStyle/>
            <a:p>
              <a:endParaRPr lang="en-US"/>
            </a:p>
          </p:txBody>
        </p:sp>
      </p:grpSp>
      <p:sp>
        <p:nvSpPr>
          <p:cNvPr id="11" name="TextBox 11">
            <a:extLst>
              <a:ext uri="{FF2B5EF4-FFF2-40B4-BE49-F238E27FC236}">
                <a16:creationId xmlns:a16="http://schemas.microsoft.com/office/drawing/2014/main" id="{D3FD3B0D-C6D9-2106-D521-8BB9498D2946}"/>
              </a:ext>
            </a:extLst>
          </p:cNvPr>
          <p:cNvSpPr txBox="1"/>
          <p:nvPr/>
        </p:nvSpPr>
        <p:spPr>
          <a:xfrm>
            <a:off x="8168173" y="1837606"/>
            <a:ext cx="389742"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00</a:t>
            </a:r>
          </a:p>
        </p:txBody>
      </p:sp>
      <p:sp>
        <p:nvSpPr>
          <p:cNvPr id="12" name="TextBox 12">
            <a:extLst>
              <a:ext uri="{FF2B5EF4-FFF2-40B4-BE49-F238E27FC236}">
                <a16:creationId xmlns:a16="http://schemas.microsoft.com/office/drawing/2014/main" id="{D0FC5DDA-340D-4CFA-248B-4A729FA1A82E}"/>
              </a:ext>
            </a:extLst>
          </p:cNvPr>
          <p:cNvSpPr txBox="1"/>
          <p:nvPr/>
        </p:nvSpPr>
        <p:spPr>
          <a:xfrm>
            <a:off x="9016091" y="1988736"/>
            <a:ext cx="7632489"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What’s the fuss? Causality, Decision-Making &amp; Science</a:t>
            </a:r>
          </a:p>
        </p:txBody>
      </p:sp>
      <p:grpSp>
        <p:nvGrpSpPr>
          <p:cNvPr id="13" name="Group 13">
            <a:extLst>
              <a:ext uri="{FF2B5EF4-FFF2-40B4-BE49-F238E27FC236}">
                <a16:creationId xmlns:a16="http://schemas.microsoft.com/office/drawing/2014/main" id="{9FCB9560-5EE9-D016-6E9C-9DA48D1F2271}"/>
              </a:ext>
            </a:extLst>
          </p:cNvPr>
          <p:cNvGrpSpPr/>
          <p:nvPr/>
        </p:nvGrpSpPr>
        <p:grpSpPr>
          <a:xfrm>
            <a:off x="8018823" y="4177581"/>
            <a:ext cx="9007793" cy="38100"/>
            <a:chOff x="0" y="0"/>
            <a:chExt cx="12010391" cy="50800"/>
          </a:xfrm>
        </p:grpSpPr>
        <p:sp>
          <p:nvSpPr>
            <p:cNvPr id="14" name="Freeform 14">
              <a:extLst>
                <a:ext uri="{FF2B5EF4-FFF2-40B4-BE49-F238E27FC236}">
                  <a16:creationId xmlns:a16="http://schemas.microsoft.com/office/drawing/2014/main" id="{EC364192-1648-685D-8DB8-6B50C8FDE159}"/>
                </a:ext>
              </a:extLst>
            </p:cNvPr>
            <p:cNvSpPr/>
            <p:nvPr/>
          </p:nvSpPr>
          <p:spPr>
            <a:xfrm>
              <a:off x="25400" y="0"/>
              <a:ext cx="11959590" cy="50800"/>
            </a:xfrm>
            <a:custGeom>
              <a:avLst/>
              <a:gdLst/>
              <a:ahLst/>
              <a:cxnLst/>
              <a:rect l="l" t="t" r="r" b="b"/>
              <a:pathLst>
                <a:path w="11959590" h="50800">
                  <a:moveTo>
                    <a:pt x="0" y="0"/>
                  </a:moveTo>
                  <a:lnTo>
                    <a:pt x="11959590" y="0"/>
                  </a:lnTo>
                  <a:lnTo>
                    <a:pt x="11959590" y="50800"/>
                  </a:lnTo>
                  <a:lnTo>
                    <a:pt x="0" y="50800"/>
                  </a:lnTo>
                  <a:close/>
                </a:path>
              </a:pathLst>
            </a:custGeom>
            <a:solidFill>
              <a:srgbClr val="000000"/>
            </a:solidFill>
          </p:spPr>
          <p:txBody>
            <a:bodyPr/>
            <a:lstStyle/>
            <a:p>
              <a:endParaRPr lang="en-US"/>
            </a:p>
          </p:txBody>
        </p:sp>
      </p:grpSp>
      <p:sp>
        <p:nvSpPr>
          <p:cNvPr id="15" name="TextBox 15">
            <a:extLst>
              <a:ext uri="{FF2B5EF4-FFF2-40B4-BE49-F238E27FC236}">
                <a16:creationId xmlns:a16="http://schemas.microsoft.com/office/drawing/2014/main" id="{55CA91B3-30EA-FB60-16EE-F9F9690A5DE4}"/>
              </a:ext>
            </a:extLst>
          </p:cNvPr>
          <p:cNvSpPr txBox="1"/>
          <p:nvPr/>
        </p:nvSpPr>
        <p:spPr>
          <a:xfrm>
            <a:off x="8168364" y="3317157"/>
            <a:ext cx="389551" cy="4135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01</a:t>
            </a:r>
          </a:p>
        </p:txBody>
      </p:sp>
      <p:sp>
        <p:nvSpPr>
          <p:cNvPr id="16" name="TextBox 16">
            <a:extLst>
              <a:ext uri="{FF2B5EF4-FFF2-40B4-BE49-F238E27FC236}">
                <a16:creationId xmlns:a16="http://schemas.microsoft.com/office/drawing/2014/main" id="{715EEBD1-830F-FAC2-354F-BAD0C52DF095}"/>
              </a:ext>
            </a:extLst>
          </p:cNvPr>
          <p:cNvSpPr txBox="1"/>
          <p:nvPr/>
        </p:nvSpPr>
        <p:spPr>
          <a:xfrm>
            <a:off x="9016283" y="4253781"/>
            <a:ext cx="8010333"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Problem with Hidden Confounding</a:t>
            </a:r>
          </a:p>
        </p:txBody>
      </p:sp>
      <p:grpSp>
        <p:nvGrpSpPr>
          <p:cNvPr id="17" name="Group 17">
            <a:extLst>
              <a:ext uri="{FF2B5EF4-FFF2-40B4-BE49-F238E27FC236}">
                <a16:creationId xmlns:a16="http://schemas.microsoft.com/office/drawing/2014/main" id="{D513B916-180A-1C0B-7219-C8906968F480}"/>
              </a:ext>
            </a:extLst>
          </p:cNvPr>
          <p:cNvGrpSpPr/>
          <p:nvPr/>
        </p:nvGrpSpPr>
        <p:grpSpPr>
          <a:xfrm>
            <a:off x="8018823" y="5022150"/>
            <a:ext cx="9112568" cy="38100"/>
            <a:chOff x="0" y="0"/>
            <a:chExt cx="12150091" cy="50800"/>
          </a:xfrm>
        </p:grpSpPr>
        <p:sp>
          <p:nvSpPr>
            <p:cNvPr id="18" name="Freeform 18">
              <a:extLst>
                <a:ext uri="{FF2B5EF4-FFF2-40B4-BE49-F238E27FC236}">
                  <a16:creationId xmlns:a16="http://schemas.microsoft.com/office/drawing/2014/main" id="{65C2784E-2F1B-45F4-7CC7-75873EB7CADE}"/>
                </a:ext>
              </a:extLst>
            </p:cNvPr>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19" name="TextBox 19">
            <a:extLst>
              <a:ext uri="{FF2B5EF4-FFF2-40B4-BE49-F238E27FC236}">
                <a16:creationId xmlns:a16="http://schemas.microsoft.com/office/drawing/2014/main" id="{F5087454-4CB0-3815-96A6-DF50627715CC}"/>
              </a:ext>
            </a:extLst>
          </p:cNvPr>
          <p:cNvSpPr txBox="1"/>
          <p:nvPr/>
        </p:nvSpPr>
        <p:spPr>
          <a:xfrm>
            <a:off x="8168365" y="4244256"/>
            <a:ext cx="389550"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02</a:t>
            </a:r>
          </a:p>
        </p:txBody>
      </p:sp>
      <p:sp>
        <p:nvSpPr>
          <p:cNvPr id="20" name="TextBox 20">
            <a:extLst>
              <a:ext uri="{FF2B5EF4-FFF2-40B4-BE49-F238E27FC236}">
                <a16:creationId xmlns:a16="http://schemas.microsoft.com/office/drawing/2014/main" id="{DC6A8B7D-7769-4E86-B294-A75D865BB8EE}"/>
              </a:ext>
            </a:extLst>
          </p:cNvPr>
          <p:cNvSpPr txBox="1"/>
          <p:nvPr/>
        </p:nvSpPr>
        <p:spPr>
          <a:xfrm>
            <a:off x="9016283" y="5174550"/>
            <a:ext cx="7934132"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Hidden Confounding as an Opportunity</a:t>
            </a:r>
          </a:p>
        </p:txBody>
      </p:sp>
      <p:grpSp>
        <p:nvGrpSpPr>
          <p:cNvPr id="21" name="Group 21">
            <a:extLst>
              <a:ext uri="{FF2B5EF4-FFF2-40B4-BE49-F238E27FC236}">
                <a16:creationId xmlns:a16="http://schemas.microsoft.com/office/drawing/2014/main" id="{82027371-E8BC-045C-1C42-E1FE5E5039F1}"/>
              </a:ext>
            </a:extLst>
          </p:cNvPr>
          <p:cNvGrpSpPr/>
          <p:nvPr/>
        </p:nvGrpSpPr>
        <p:grpSpPr>
          <a:xfrm>
            <a:off x="8019015" y="5859715"/>
            <a:ext cx="9112568" cy="38100"/>
            <a:chOff x="0" y="0"/>
            <a:chExt cx="12150091" cy="50800"/>
          </a:xfrm>
        </p:grpSpPr>
        <p:sp>
          <p:nvSpPr>
            <p:cNvPr id="22" name="Freeform 22">
              <a:extLst>
                <a:ext uri="{FF2B5EF4-FFF2-40B4-BE49-F238E27FC236}">
                  <a16:creationId xmlns:a16="http://schemas.microsoft.com/office/drawing/2014/main" id="{08A197E9-3263-A6B9-A058-0EF9CF21CB7F}"/>
                </a:ext>
              </a:extLst>
            </p:cNvPr>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23" name="TextBox 23">
            <a:extLst>
              <a:ext uri="{FF2B5EF4-FFF2-40B4-BE49-F238E27FC236}">
                <a16:creationId xmlns:a16="http://schemas.microsoft.com/office/drawing/2014/main" id="{709C9913-9962-B56D-C34D-2FF6F8D4B95B}"/>
              </a:ext>
            </a:extLst>
          </p:cNvPr>
          <p:cNvSpPr txBox="1"/>
          <p:nvPr/>
        </p:nvSpPr>
        <p:spPr>
          <a:xfrm>
            <a:off x="8168365" y="5079925"/>
            <a:ext cx="389551" cy="4135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03</a:t>
            </a:r>
          </a:p>
        </p:txBody>
      </p:sp>
      <p:sp>
        <p:nvSpPr>
          <p:cNvPr id="24" name="TextBox 24">
            <a:extLst>
              <a:ext uri="{FF2B5EF4-FFF2-40B4-BE49-F238E27FC236}">
                <a16:creationId xmlns:a16="http://schemas.microsoft.com/office/drawing/2014/main" id="{E9363544-686D-872E-C3A0-F248507E1A56}"/>
              </a:ext>
            </a:extLst>
          </p:cNvPr>
          <p:cNvSpPr txBox="1"/>
          <p:nvPr/>
        </p:nvSpPr>
        <p:spPr>
          <a:xfrm>
            <a:off x="8168365" y="5911776"/>
            <a:ext cx="389550"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04</a:t>
            </a:r>
          </a:p>
        </p:txBody>
      </p:sp>
      <p:grpSp>
        <p:nvGrpSpPr>
          <p:cNvPr id="25" name="Group 25">
            <a:extLst>
              <a:ext uri="{FF2B5EF4-FFF2-40B4-BE49-F238E27FC236}">
                <a16:creationId xmlns:a16="http://schemas.microsoft.com/office/drawing/2014/main" id="{F459C052-C205-3E56-38CE-A61E608DDC90}"/>
              </a:ext>
            </a:extLst>
          </p:cNvPr>
          <p:cNvGrpSpPr/>
          <p:nvPr/>
        </p:nvGrpSpPr>
        <p:grpSpPr>
          <a:xfrm>
            <a:off x="13345" y="8757648"/>
            <a:ext cx="254123" cy="336610"/>
            <a:chOff x="0" y="0"/>
            <a:chExt cx="338831" cy="448814"/>
          </a:xfrm>
        </p:grpSpPr>
        <p:sp>
          <p:nvSpPr>
            <p:cNvPr id="26" name="Freeform 26">
              <a:extLst>
                <a:ext uri="{FF2B5EF4-FFF2-40B4-BE49-F238E27FC236}">
                  <a16:creationId xmlns:a16="http://schemas.microsoft.com/office/drawing/2014/main" id="{3D1DE9BF-639E-06B1-5F74-B668B81CC490}"/>
                </a:ext>
              </a:extLst>
            </p:cNvPr>
            <p:cNvSpPr/>
            <p:nvPr/>
          </p:nvSpPr>
          <p:spPr>
            <a:xfrm>
              <a:off x="0" y="0"/>
              <a:ext cx="338836" cy="448818"/>
            </a:xfrm>
            <a:custGeom>
              <a:avLst/>
              <a:gdLst/>
              <a:ahLst/>
              <a:cxnLst/>
              <a:rect l="l" t="t" r="r" b="b"/>
              <a:pathLst>
                <a:path w="338836" h="448818">
                  <a:moveTo>
                    <a:pt x="338836" y="448818"/>
                  </a:moveTo>
                  <a:lnTo>
                    <a:pt x="0" y="448818"/>
                  </a:lnTo>
                  <a:lnTo>
                    <a:pt x="0" y="0"/>
                  </a:lnTo>
                  <a:lnTo>
                    <a:pt x="338836" y="0"/>
                  </a:lnTo>
                  <a:close/>
                </a:path>
              </a:pathLst>
            </a:custGeom>
            <a:solidFill>
              <a:srgbClr val="4F5252"/>
            </a:solidFill>
          </p:spPr>
          <p:txBody>
            <a:bodyPr/>
            <a:lstStyle/>
            <a:p>
              <a:endParaRPr lang="en-US"/>
            </a:p>
          </p:txBody>
        </p:sp>
      </p:grpSp>
      <p:grpSp>
        <p:nvGrpSpPr>
          <p:cNvPr id="27" name="Group 27">
            <a:extLst>
              <a:ext uri="{FF2B5EF4-FFF2-40B4-BE49-F238E27FC236}">
                <a16:creationId xmlns:a16="http://schemas.microsoft.com/office/drawing/2014/main" id="{F47CD40A-2355-AF25-7B8D-6BB45987FE60}"/>
              </a:ext>
            </a:extLst>
          </p:cNvPr>
          <p:cNvGrpSpPr/>
          <p:nvPr/>
        </p:nvGrpSpPr>
        <p:grpSpPr>
          <a:xfrm>
            <a:off x="660168" y="8757648"/>
            <a:ext cx="1031112" cy="336610"/>
            <a:chOff x="0" y="0"/>
            <a:chExt cx="1374817" cy="448814"/>
          </a:xfrm>
        </p:grpSpPr>
        <p:sp>
          <p:nvSpPr>
            <p:cNvPr id="28" name="Freeform 28">
              <a:extLst>
                <a:ext uri="{FF2B5EF4-FFF2-40B4-BE49-F238E27FC236}">
                  <a16:creationId xmlns:a16="http://schemas.microsoft.com/office/drawing/2014/main" id="{0917DA33-EFFC-65E8-5115-C247FF5A7ED0}"/>
                </a:ext>
              </a:extLst>
            </p:cNvPr>
            <p:cNvSpPr/>
            <p:nvPr/>
          </p:nvSpPr>
          <p:spPr>
            <a:xfrm>
              <a:off x="0" y="0"/>
              <a:ext cx="1374775" cy="448818"/>
            </a:xfrm>
            <a:custGeom>
              <a:avLst/>
              <a:gdLst/>
              <a:ahLst/>
              <a:cxnLst/>
              <a:rect l="l" t="t" r="r" b="b"/>
              <a:pathLst>
                <a:path w="1374775" h="448818">
                  <a:moveTo>
                    <a:pt x="1374775" y="448818"/>
                  </a:moveTo>
                  <a:lnTo>
                    <a:pt x="0" y="448818"/>
                  </a:lnTo>
                  <a:lnTo>
                    <a:pt x="0" y="0"/>
                  </a:lnTo>
                  <a:lnTo>
                    <a:pt x="1374775" y="0"/>
                  </a:lnTo>
                  <a:close/>
                </a:path>
              </a:pathLst>
            </a:custGeom>
            <a:solidFill>
              <a:srgbClr val="4F5252"/>
            </a:solidFill>
          </p:spPr>
          <p:txBody>
            <a:bodyPr/>
            <a:lstStyle/>
            <a:p>
              <a:endParaRPr lang="en-US"/>
            </a:p>
          </p:txBody>
        </p:sp>
      </p:grpSp>
      <p:grpSp>
        <p:nvGrpSpPr>
          <p:cNvPr id="29" name="Group 29">
            <a:extLst>
              <a:ext uri="{FF2B5EF4-FFF2-40B4-BE49-F238E27FC236}">
                <a16:creationId xmlns:a16="http://schemas.microsoft.com/office/drawing/2014/main" id="{A8106BBA-82F3-F6C5-0D77-89C7BB53EA97}"/>
              </a:ext>
            </a:extLst>
          </p:cNvPr>
          <p:cNvGrpSpPr/>
          <p:nvPr/>
        </p:nvGrpSpPr>
        <p:grpSpPr>
          <a:xfrm>
            <a:off x="2276627" y="8757648"/>
            <a:ext cx="954532" cy="336610"/>
            <a:chOff x="0" y="0"/>
            <a:chExt cx="1272709" cy="448814"/>
          </a:xfrm>
        </p:grpSpPr>
        <p:sp>
          <p:nvSpPr>
            <p:cNvPr id="30" name="Freeform 30">
              <a:extLst>
                <a:ext uri="{FF2B5EF4-FFF2-40B4-BE49-F238E27FC236}">
                  <a16:creationId xmlns:a16="http://schemas.microsoft.com/office/drawing/2014/main" id="{3B53F452-0ABF-482C-D73F-482D920246B8}"/>
                </a:ext>
              </a:extLst>
            </p:cNvPr>
            <p:cNvSpPr/>
            <p:nvPr/>
          </p:nvSpPr>
          <p:spPr>
            <a:xfrm>
              <a:off x="0" y="0"/>
              <a:ext cx="1272667" cy="448818"/>
            </a:xfrm>
            <a:custGeom>
              <a:avLst/>
              <a:gdLst/>
              <a:ahLst/>
              <a:cxnLst/>
              <a:rect l="l" t="t" r="r" b="b"/>
              <a:pathLst>
                <a:path w="1272667" h="448818">
                  <a:moveTo>
                    <a:pt x="1272667" y="448818"/>
                  </a:moveTo>
                  <a:lnTo>
                    <a:pt x="0" y="448818"/>
                  </a:lnTo>
                  <a:lnTo>
                    <a:pt x="0" y="0"/>
                  </a:lnTo>
                  <a:lnTo>
                    <a:pt x="1272667" y="0"/>
                  </a:lnTo>
                  <a:close/>
                </a:path>
              </a:pathLst>
            </a:custGeom>
            <a:solidFill>
              <a:srgbClr val="4F5252"/>
            </a:solidFill>
          </p:spPr>
          <p:txBody>
            <a:bodyPr/>
            <a:lstStyle/>
            <a:p>
              <a:endParaRPr lang="en-US"/>
            </a:p>
          </p:txBody>
        </p:sp>
      </p:grpSp>
      <p:grpSp>
        <p:nvGrpSpPr>
          <p:cNvPr id="31" name="Group 31">
            <a:extLst>
              <a:ext uri="{FF2B5EF4-FFF2-40B4-BE49-F238E27FC236}">
                <a16:creationId xmlns:a16="http://schemas.microsoft.com/office/drawing/2014/main" id="{48EA639E-D999-245B-1AF3-62006435649C}"/>
              </a:ext>
            </a:extLst>
          </p:cNvPr>
          <p:cNvGrpSpPr/>
          <p:nvPr/>
        </p:nvGrpSpPr>
        <p:grpSpPr>
          <a:xfrm>
            <a:off x="3643151" y="8757648"/>
            <a:ext cx="253873" cy="336610"/>
            <a:chOff x="0" y="0"/>
            <a:chExt cx="338497" cy="448814"/>
          </a:xfrm>
        </p:grpSpPr>
        <p:sp>
          <p:nvSpPr>
            <p:cNvPr id="32" name="Freeform 32">
              <a:extLst>
                <a:ext uri="{FF2B5EF4-FFF2-40B4-BE49-F238E27FC236}">
                  <a16:creationId xmlns:a16="http://schemas.microsoft.com/office/drawing/2014/main" id="{F492A257-1195-0755-E174-EA445A762A2D}"/>
                </a:ext>
              </a:extLst>
            </p:cNvPr>
            <p:cNvSpPr/>
            <p:nvPr/>
          </p:nvSpPr>
          <p:spPr>
            <a:xfrm>
              <a:off x="0" y="0"/>
              <a:ext cx="338455" cy="448818"/>
            </a:xfrm>
            <a:custGeom>
              <a:avLst/>
              <a:gdLst/>
              <a:ahLst/>
              <a:cxnLst/>
              <a:rect l="l" t="t" r="r" b="b"/>
              <a:pathLst>
                <a:path w="338455" h="448818">
                  <a:moveTo>
                    <a:pt x="338455" y="448818"/>
                  </a:moveTo>
                  <a:lnTo>
                    <a:pt x="0" y="448818"/>
                  </a:lnTo>
                  <a:lnTo>
                    <a:pt x="0" y="0"/>
                  </a:lnTo>
                  <a:lnTo>
                    <a:pt x="338455" y="0"/>
                  </a:lnTo>
                  <a:close/>
                </a:path>
              </a:pathLst>
            </a:custGeom>
            <a:solidFill>
              <a:srgbClr val="57B7F7"/>
            </a:solidFill>
          </p:spPr>
          <p:txBody>
            <a:bodyPr/>
            <a:lstStyle/>
            <a:p>
              <a:endParaRPr lang="en-US"/>
            </a:p>
          </p:txBody>
        </p:sp>
      </p:grpSp>
      <p:grpSp>
        <p:nvGrpSpPr>
          <p:cNvPr id="33" name="Group 33">
            <a:extLst>
              <a:ext uri="{FF2B5EF4-FFF2-40B4-BE49-F238E27FC236}">
                <a16:creationId xmlns:a16="http://schemas.microsoft.com/office/drawing/2014/main" id="{0B37D115-09ED-10C1-07B5-C9EFC63FDFB1}"/>
              </a:ext>
            </a:extLst>
          </p:cNvPr>
          <p:cNvGrpSpPr/>
          <p:nvPr/>
        </p:nvGrpSpPr>
        <p:grpSpPr>
          <a:xfrm>
            <a:off x="4478074" y="8757648"/>
            <a:ext cx="254064" cy="336610"/>
            <a:chOff x="0" y="0"/>
            <a:chExt cx="338751" cy="448814"/>
          </a:xfrm>
        </p:grpSpPr>
        <p:sp>
          <p:nvSpPr>
            <p:cNvPr id="34" name="Freeform 34">
              <a:extLst>
                <a:ext uri="{FF2B5EF4-FFF2-40B4-BE49-F238E27FC236}">
                  <a16:creationId xmlns:a16="http://schemas.microsoft.com/office/drawing/2014/main" id="{0EF7F6F6-D410-5835-FF0F-AEF01FDA6EA2}"/>
                </a:ext>
              </a:extLst>
            </p:cNvPr>
            <p:cNvSpPr/>
            <p:nvPr/>
          </p:nvSpPr>
          <p:spPr>
            <a:xfrm>
              <a:off x="0" y="0"/>
              <a:ext cx="338709" cy="448818"/>
            </a:xfrm>
            <a:custGeom>
              <a:avLst/>
              <a:gdLst/>
              <a:ahLst/>
              <a:cxnLst/>
              <a:rect l="l" t="t" r="r" b="b"/>
              <a:pathLst>
                <a:path w="338709" h="448818">
                  <a:moveTo>
                    <a:pt x="338709" y="448818"/>
                  </a:moveTo>
                  <a:lnTo>
                    <a:pt x="0" y="448818"/>
                  </a:lnTo>
                  <a:lnTo>
                    <a:pt x="0" y="0"/>
                  </a:lnTo>
                  <a:lnTo>
                    <a:pt x="338709" y="0"/>
                  </a:lnTo>
                  <a:close/>
                </a:path>
              </a:pathLst>
            </a:custGeom>
            <a:solidFill>
              <a:srgbClr val="00CD8F"/>
            </a:solidFill>
          </p:spPr>
          <p:txBody>
            <a:bodyPr/>
            <a:lstStyle/>
            <a:p>
              <a:endParaRPr lang="en-US"/>
            </a:p>
          </p:txBody>
        </p:sp>
      </p:grpSp>
      <p:sp>
        <p:nvSpPr>
          <p:cNvPr id="35" name="TextBox 35">
            <a:extLst>
              <a:ext uri="{FF2B5EF4-FFF2-40B4-BE49-F238E27FC236}">
                <a16:creationId xmlns:a16="http://schemas.microsoft.com/office/drawing/2014/main" id="{BBB28914-7FCC-F1BE-B632-80286A87F507}"/>
              </a:ext>
            </a:extLst>
          </p:cNvPr>
          <p:cNvSpPr txBox="1"/>
          <p:nvPr/>
        </p:nvSpPr>
        <p:spPr>
          <a:xfrm>
            <a:off x="9016283" y="6040690"/>
            <a:ext cx="8942787"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3 Ways of Zen – Rethinking Hidden Confounding</a:t>
            </a:r>
          </a:p>
        </p:txBody>
      </p:sp>
      <p:sp>
        <p:nvSpPr>
          <p:cNvPr id="36" name="Freeform 36">
            <a:extLst>
              <a:ext uri="{FF2B5EF4-FFF2-40B4-BE49-F238E27FC236}">
                <a16:creationId xmlns:a16="http://schemas.microsoft.com/office/drawing/2014/main" id="{1C39FC80-37BE-504D-431D-BC266B37C3BB}"/>
              </a:ext>
            </a:extLst>
          </p:cNvPr>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1" name="TextBox 41">
            <a:extLst>
              <a:ext uri="{FF2B5EF4-FFF2-40B4-BE49-F238E27FC236}">
                <a16:creationId xmlns:a16="http://schemas.microsoft.com/office/drawing/2014/main" id="{BEFD3F60-7940-B90A-0404-4B3E2B1C89F7}"/>
              </a:ext>
            </a:extLst>
          </p:cNvPr>
          <p:cNvSpPr txBox="1"/>
          <p:nvPr/>
        </p:nvSpPr>
        <p:spPr>
          <a:xfrm>
            <a:off x="8997233" y="3402881"/>
            <a:ext cx="7087086"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Basics of Causal Thinking</a:t>
            </a:r>
          </a:p>
        </p:txBody>
      </p:sp>
    </p:spTree>
    <p:extLst>
      <p:ext uri="{BB962C8B-B14F-4D97-AF65-F5344CB8AC3E}">
        <p14:creationId xmlns:p14="http://schemas.microsoft.com/office/powerpoint/2010/main" val="112277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3AAB9-E6B3-9AD3-330B-C226D11CC79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5ECF6E2-0F92-D50F-B49B-340591E99A31}"/>
              </a:ext>
            </a:extLst>
          </p:cNvPr>
          <p:cNvGrpSpPr/>
          <p:nvPr/>
        </p:nvGrpSpPr>
        <p:grpSpPr>
          <a:xfrm>
            <a:off x="0" y="0"/>
            <a:ext cx="7023487" cy="10287000"/>
            <a:chOff x="0" y="0"/>
            <a:chExt cx="9364649" cy="13716000"/>
          </a:xfrm>
        </p:grpSpPr>
        <p:sp>
          <p:nvSpPr>
            <p:cNvPr id="3" name="Freeform 3">
              <a:extLst>
                <a:ext uri="{FF2B5EF4-FFF2-40B4-BE49-F238E27FC236}">
                  <a16:creationId xmlns:a16="http://schemas.microsoft.com/office/drawing/2014/main" id="{FBA15CEC-CE60-D132-0FD8-E0B1912AA664}"/>
                </a:ext>
              </a:extLst>
            </p:cNvPr>
            <p:cNvSpPr/>
            <p:nvPr/>
          </p:nvSpPr>
          <p:spPr>
            <a:xfrm>
              <a:off x="0" y="0"/>
              <a:ext cx="9364599" cy="13716000"/>
            </a:xfrm>
            <a:custGeom>
              <a:avLst/>
              <a:gdLst/>
              <a:ahLst/>
              <a:cxnLst/>
              <a:rect l="l" t="t" r="r" b="b"/>
              <a:pathLst>
                <a:path w="9364599" h="13716000">
                  <a:moveTo>
                    <a:pt x="0" y="0"/>
                  </a:moveTo>
                  <a:lnTo>
                    <a:pt x="9364599" y="0"/>
                  </a:lnTo>
                  <a:lnTo>
                    <a:pt x="9364599" y="13716000"/>
                  </a:lnTo>
                  <a:lnTo>
                    <a:pt x="0" y="13716000"/>
                  </a:lnTo>
                  <a:close/>
                </a:path>
              </a:pathLst>
            </a:custGeom>
            <a:solidFill>
              <a:srgbClr val="000000"/>
            </a:solidFill>
          </p:spPr>
          <p:txBody>
            <a:bodyPr/>
            <a:lstStyle/>
            <a:p>
              <a:endParaRPr lang="en-US"/>
            </a:p>
          </p:txBody>
        </p:sp>
      </p:grpSp>
      <p:sp>
        <p:nvSpPr>
          <p:cNvPr id="4" name="TextBox 4">
            <a:extLst>
              <a:ext uri="{FF2B5EF4-FFF2-40B4-BE49-F238E27FC236}">
                <a16:creationId xmlns:a16="http://schemas.microsoft.com/office/drawing/2014/main" id="{C4BBDC96-853D-A955-0E42-10372F42AD46}"/>
              </a:ext>
            </a:extLst>
          </p:cNvPr>
          <p:cNvSpPr txBox="1"/>
          <p:nvPr/>
        </p:nvSpPr>
        <p:spPr>
          <a:xfrm>
            <a:off x="1028700" y="2076450"/>
            <a:ext cx="4719072" cy="1219200"/>
          </a:xfrm>
          <a:prstGeom prst="rect">
            <a:avLst/>
          </a:prstGeom>
        </p:spPr>
        <p:txBody>
          <a:bodyPr lIns="0" tIns="0" rIns="0" bIns="0" rtlCol="0" anchor="t">
            <a:spAutoFit/>
          </a:bodyPr>
          <a:lstStyle/>
          <a:p>
            <a:pPr algn="l">
              <a:lnSpc>
                <a:spcPts val="9600"/>
              </a:lnSpc>
            </a:pPr>
            <a:r>
              <a:rPr lang="en-US" sz="8000">
                <a:solidFill>
                  <a:srgbClr val="FFFFFF"/>
                </a:solidFill>
                <a:latin typeface="Lexend Deca"/>
                <a:ea typeface="Lexend Deca"/>
                <a:cs typeface="Lexend Deca"/>
                <a:sym typeface="Lexend Deca"/>
              </a:rPr>
              <a:t>Agenda</a:t>
            </a:r>
          </a:p>
        </p:txBody>
      </p:sp>
      <p:grpSp>
        <p:nvGrpSpPr>
          <p:cNvPr id="5" name="Group 5">
            <a:extLst>
              <a:ext uri="{FF2B5EF4-FFF2-40B4-BE49-F238E27FC236}">
                <a16:creationId xmlns:a16="http://schemas.microsoft.com/office/drawing/2014/main" id="{46D6CD64-363F-41C8-37F3-FCAF431ACEBC}"/>
              </a:ext>
            </a:extLst>
          </p:cNvPr>
          <p:cNvGrpSpPr/>
          <p:nvPr/>
        </p:nvGrpSpPr>
        <p:grpSpPr>
          <a:xfrm>
            <a:off x="1009650" y="1809031"/>
            <a:ext cx="5181600" cy="38100"/>
            <a:chOff x="0" y="0"/>
            <a:chExt cx="6908800" cy="50800"/>
          </a:xfrm>
        </p:grpSpPr>
        <p:sp>
          <p:nvSpPr>
            <p:cNvPr id="6" name="Freeform 6">
              <a:extLst>
                <a:ext uri="{FF2B5EF4-FFF2-40B4-BE49-F238E27FC236}">
                  <a16:creationId xmlns:a16="http://schemas.microsoft.com/office/drawing/2014/main" id="{F77833DB-E170-30EB-E41B-F844CA45B58C}"/>
                </a:ext>
              </a:extLst>
            </p:cNvPr>
            <p:cNvSpPr/>
            <p:nvPr/>
          </p:nvSpPr>
          <p:spPr>
            <a:xfrm>
              <a:off x="25400" y="0"/>
              <a:ext cx="6858000" cy="50800"/>
            </a:xfrm>
            <a:custGeom>
              <a:avLst/>
              <a:gdLst/>
              <a:ahLst/>
              <a:cxnLst/>
              <a:rect l="l" t="t" r="r" b="b"/>
              <a:pathLst>
                <a:path w="6858000" h="50800">
                  <a:moveTo>
                    <a:pt x="0" y="0"/>
                  </a:moveTo>
                  <a:lnTo>
                    <a:pt x="6858000" y="0"/>
                  </a:lnTo>
                  <a:lnTo>
                    <a:pt x="6858000" y="50800"/>
                  </a:lnTo>
                  <a:lnTo>
                    <a:pt x="0" y="50800"/>
                  </a:lnTo>
                  <a:close/>
                </a:path>
              </a:pathLst>
            </a:custGeom>
            <a:solidFill>
              <a:srgbClr val="FFFFFF"/>
            </a:solidFill>
          </p:spPr>
          <p:txBody>
            <a:bodyPr/>
            <a:lstStyle/>
            <a:p>
              <a:endParaRPr lang="en-US"/>
            </a:p>
          </p:txBody>
        </p:sp>
      </p:grpSp>
      <p:grpSp>
        <p:nvGrpSpPr>
          <p:cNvPr id="7" name="Group 7">
            <a:extLst>
              <a:ext uri="{FF2B5EF4-FFF2-40B4-BE49-F238E27FC236}">
                <a16:creationId xmlns:a16="http://schemas.microsoft.com/office/drawing/2014/main" id="{C24EA8BC-8F71-878A-A4AE-96EAB2FD0E9D}"/>
              </a:ext>
            </a:extLst>
          </p:cNvPr>
          <p:cNvGrpSpPr/>
          <p:nvPr/>
        </p:nvGrpSpPr>
        <p:grpSpPr>
          <a:xfrm>
            <a:off x="8018823" y="1828081"/>
            <a:ext cx="8931400" cy="38100"/>
            <a:chOff x="0" y="0"/>
            <a:chExt cx="11908533" cy="50800"/>
          </a:xfrm>
        </p:grpSpPr>
        <p:sp>
          <p:nvSpPr>
            <p:cNvPr id="8" name="Freeform 8">
              <a:extLst>
                <a:ext uri="{FF2B5EF4-FFF2-40B4-BE49-F238E27FC236}">
                  <a16:creationId xmlns:a16="http://schemas.microsoft.com/office/drawing/2014/main" id="{A51FE5F0-F50C-6C32-B446-A9B8E13C9033}"/>
                </a:ext>
              </a:extLst>
            </p:cNvPr>
            <p:cNvSpPr/>
            <p:nvPr/>
          </p:nvSpPr>
          <p:spPr>
            <a:xfrm>
              <a:off x="25400" y="0"/>
              <a:ext cx="11857736" cy="50800"/>
            </a:xfrm>
            <a:custGeom>
              <a:avLst/>
              <a:gdLst/>
              <a:ahLst/>
              <a:cxnLst/>
              <a:rect l="l" t="t" r="r" b="b"/>
              <a:pathLst>
                <a:path w="11857736" h="50800">
                  <a:moveTo>
                    <a:pt x="0" y="0"/>
                  </a:moveTo>
                  <a:lnTo>
                    <a:pt x="11857736" y="0"/>
                  </a:lnTo>
                  <a:lnTo>
                    <a:pt x="11857736" y="50800"/>
                  </a:lnTo>
                  <a:lnTo>
                    <a:pt x="0" y="50800"/>
                  </a:lnTo>
                  <a:close/>
                </a:path>
              </a:pathLst>
            </a:custGeom>
            <a:solidFill>
              <a:srgbClr val="000000"/>
            </a:solidFill>
          </p:spPr>
          <p:txBody>
            <a:bodyPr/>
            <a:lstStyle/>
            <a:p>
              <a:endParaRPr lang="en-US"/>
            </a:p>
          </p:txBody>
        </p:sp>
      </p:grpSp>
      <p:grpSp>
        <p:nvGrpSpPr>
          <p:cNvPr id="9" name="Group 9">
            <a:extLst>
              <a:ext uri="{FF2B5EF4-FFF2-40B4-BE49-F238E27FC236}">
                <a16:creationId xmlns:a16="http://schemas.microsoft.com/office/drawing/2014/main" id="{2C7BEC80-3192-6018-8DE1-B409DCC943B8}"/>
              </a:ext>
            </a:extLst>
          </p:cNvPr>
          <p:cNvGrpSpPr/>
          <p:nvPr/>
        </p:nvGrpSpPr>
        <p:grpSpPr>
          <a:xfrm>
            <a:off x="8018823" y="3250481"/>
            <a:ext cx="8941118" cy="38100"/>
            <a:chOff x="0" y="0"/>
            <a:chExt cx="11921491" cy="50800"/>
          </a:xfrm>
        </p:grpSpPr>
        <p:sp>
          <p:nvSpPr>
            <p:cNvPr id="10" name="Freeform 10">
              <a:extLst>
                <a:ext uri="{FF2B5EF4-FFF2-40B4-BE49-F238E27FC236}">
                  <a16:creationId xmlns:a16="http://schemas.microsoft.com/office/drawing/2014/main" id="{71B65563-CC0F-530D-8604-4245BEE543D9}"/>
                </a:ext>
              </a:extLst>
            </p:cNvPr>
            <p:cNvSpPr/>
            <p:nvPr/>
          </p:nvSpPr>
          <p:spPr>
            <a:xfrm>
              <a:off x="25400" y="0"/>
              <a:ext cx="11870690" cy="50800"/>
            </a:xfrm>
            <a:custGeom>
              <a:avLst/>
              <a:gdLst/>
              <a:ahLst/>
              <a:cxnLst/>
              <a:rect l="l" t="t" r="r" b="b"/>
              <a:pathLst>
                <a:path w="11870690" h="50800">
                  <a:moveTo>
                    <a:pt x="0" y="0"/>
                  </a:moveTo>
                  <a:lnTo>
                    <a:pt x="11870690" y="0"/>
                  </a:lnTo>
                  <a:lnTo>
                    <a:pt x="11870690" y="50800"/>
                  </a:lnTo>
                  <a:lnTo>
                    <a:pt x="0" y="50800"/>
                  </a:lnTo>
                  <a:close/>
                </a:path>
              </a:pathLst>
            </a:custGeom>
            <a:solidFill>
              <a:srgbClr val="000000"/>
            </a:solidFill>
          </p:spPr>
          <p:txBody>
            <a:bodyPr/>
            <a:lstStyle/>
            <a:p>
              <a:endParaRPr lang="en-US"/>
            </a:p>
          </p:txBody>
        </p:sp>
      </p:grpSp>
      <p:sp>
        <p:nvSpPr>
          <p:cNvPr id="11" name="TextBox 11">
            <a:extLst>
              <a:ext uri="{FF2B5EF4-FFF2-40B4-BE49-F238E27FC236}">
                <a16:creationId xmlns:a16="http://schemas.microsoft.com/office/drawing/2014/main" id="{190342B8-1300-C80E-45B6-CDA631F741B4}"/>
              </a:ext>
            </a:extLst>
          </p:cNvPr>
          <p:cNvSpPr txBox="1"/>
          <p:nvPr/>
        </p:nvSpPr>
        <p:spPr>
          <a:xfrm>
            <a:off x="8168173" y="1837606"/>
            <a:ext cx="389742"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00</a:t>
            </a:r>
          </a:p>
        </p:txBody>
      </p:sp>
      <p:sp>
        <p:nvSpPr>
          <p:cNvPr id="12" name="TextBox 12">
            <a:extLst>
              <a:ext uri="{FF2B5EF4-FFF2-40B4-BE49-F238E27FC236}">
                <a16:creationId xmlns:a16="http://schemas.microsoft.com/office/drawing/2014/main" id="{E5B7D0A4-5A71-C4BC-1AEC-331354A8F02C}"/>
              </a:ext>
            </a:extLst>
          </p:cNvPr>
          <p:cNvSpPr txBox="1"/>
          <p:nvPr/>
        </p:nvSpPr>
        <p:spPr>
          <a:xfrm>
            <a:off x="9016091" y="1988736"/>
            <a:ext cx="7632489"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What’s the fuss? Causality, Decision-Making &amp; Science</a:t>
            </a:r>
          </a:p>
        </p:txBody>
      </p:sp>
      <p:grpSp>
        <p:nvGrpSpPr>
          <p:cNvPr id="13" name="Group 13">
            <a:extLst>
              <a:ext uri="{FF2B5EF4-FFF2-40B4-BE49-F238E27FC236}">
                <a16:creationId xmlns:a16="http://schemas.microsoft.com/office/drawing/2014/main" id="{1E5BEBB3-4B38-BFC0-CA07-C6E2BCF76537}"/>
              </a:ext>
            </a:extLst>
          </p:cNvPr>
          <p:cNvGrpSpPr/>
          <p:nvPr/>
        </p:nvGrpSpPr>
        <p:grpSpPr>
          <a:xfrm>
            <a:off x="8018823" y="4177581"/>
            <a:ext cx="9007793" cy="38100"/>
            <a:chOff x="0" y="0"/>
            <a:chExt cx="12010391" cy="50800"/>
          </a:xfrm>
        </p:grpSpPr>
        <p:sp>
          <p:nvSpPr>
            <p:cNvPr id="14" name="Freeform 14">
              <a:extLst>
                <a:ext uri="{FF2B5EF4-FFF2-40B4-BE49-F238E27FC236}">
                  <a16:creationId xmlns:a16="http://schemas.microsoft.com/office/drawing/2014/main" id="{955ED8B9-8CF0-B519-31FB-C58EE541AC53}"/>
                </a:ext>
              </a:extLst>
            </p:cNvPr>
            <p:cNvSpPr/>
            <p:nvPr/>
          </p:nvSpPr>
          <p:spPr>
            <a:xfrm>
              <a:off x="25400" y="0"/>
              <a:ext cx="11959590" cy="50800"/>
            </a:xfrm>
            <a:custGeom>
              <a:avLst/>
              <a:gdLst/>
              <a:ahLst/>
              <a:cxnLst/>
              <a:rect l="l" t="t" r="r" b="b"/>
              <a:pathLst>
                <a:path w="11959590" h="50800">
                  <a:moveTo>
                    <a:pt x="0" y="0"/>
                  </a:moveTo>
                  <a:lnTo>
                    <a:pt x="11959590" y="0"/>
                  </a:lnTo>
                  <a:lnTo>
                    <a:pt x="11959590" y="50800"/>
                  </a:lnTo>
                  <a:lnTo>
                    <a:pt x="0" y="50800"/>
                  </a:lnTo>
                  <a:close/>
                </a:path>
              </a:pathLst>
            </a:custGeom>
            <a:solidFill>
              <a:srgbClr val="000000"/>
            </a:solidFill>
          </p:spPr>
          <p:txBody>
            <a:bodyPr/>
            <a:lstStyle/>
            <a:p>
              <a:endParaRPr lang="en-US"/>
            </a:p>
          </p:txBody>
        </p:sp>
      </p:grpSp>
      <p:sp>
        <p:nvSpPr>
          <p:cNvPr id="15" name="TextBox 15">
            <a:extLst>
              <a:ext uri="{FF2B5EF4-FFF2-40B4-BE49-F238E27FC236}">
                <a16:creationId xmlns:a16="http://schemas.microsoft.com/office/drawing/2014/main" id="{780EF938-9F53-978F-D426-CD615911EE0A}"/>
              </a:ext>
            </a:extLst>
          </p:cNvPr>
          <p:cNvSpPr txBox="1"/>
          <p:nvPr/>
        </p:nvSpPr>
        <p:spPr>
          <a:xfrm>
            <a:off x="8168364" y="3317157"/>
            <a:ext cx="389551" cy="4135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01</a:t>
            </a:r>
          </a:p>
        </p:txBody>
      </p:sp>
      <p:sp>
        <p:nvSpPr>
          <p:cNvPr id="16" name="TextBox 16">
            <a:extLst>
              <a:ext uri="{FF2B5EF4-FFF2-40B4-BE49-F238E27FC236}">
                <a16:creationId xmlns:a16="http://schemas.microsoft.com/office/drawing/2014/main" id="{3ADE2C65-5B47-DCF1-5AD3-AF8C24D66208}"/>
              </a:ext>
            </a:extLst>
          </p:cNvPr>
          <p:cNvSpPr txBox="1"/>
          <p:nvPr/>
        </p:nvSpPr>
        <p:spPr>
          <a:xfrm>
            <a:off x="9016283" y="4253781"/>
            <a:ext cx="8010333"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Problem with Hidden Confounding</a:t>
            </a:r>
          </a:p>
        </p:txBody>
      </p:sp>
      <p:grpSp>
        <p:nvGrpSpPr>
          <p:cNvPr id="17" name="Group 17">
            <a:extLst>
              <a:ext uri="{FF2B5EF4-FFF2-40B4-BE49-F238E27FC236}">
                <a16:creationId xmlns:a16="http://schemas.microsoft.com/office/drawing/2014/main" id="{06141B50-160C-0D73-E242-9D9FDA25D93A}"/>
              </a:ext>
            </a:extLst>
          </p:cNvPr>
          <p:cNvGrpSpPr/>
          <p:nvPr/>
        </p:nvGrpSpPr>
        <p:grpSpPr>
          <a:xfrm>
            <a:off x="8018823" y="5022150"/>
            <a:ext cx="9112568" cy="38100"/>
            <a:chOff x="0" y="0"/>
            <a:chExt cx="12150091" cy="50800"/>
          </a:xfrm>
        </p:grpSpPr>
        <p:sp>
          <p:nvSpPr>
            <p:cNvPr id="18" name="Freeform 18">
              <a:extLst>
                <a:ext uri="{FF2B5EF4-FFF2-40B4-BE49-F238E27FC236}">
                  <a16:creationId xmlns:a16="http://schemas.microsoft.com/office/drawing/2014/main" id="{816F7D47-85A9-526A-865C-1FA705854EA0}"/>
                </a:ext>
              </a:extLst>
            </p:cNvPr>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19" name="TextBox 19">
            <a:extLst>
              <a:ext uri="{FF2B5EF4-FFF2-40B4-BE49-F238E27FC236}">
                <a16:creationId xmlns:a16="http://schemas.microsoft.com/office/drawing/2014/main" id="{7DC22BA5-9AE6-561B-B725-54B0DEBEF38D}"/>
              </a:ext>
            </a:extLst>
          </p:cNvPr>
          <p:cNvSpPr txBox="1"/>
          <p:nvPr/>
        </p:nvSpPr>
        <p:spPr>
          <a:xfrm>
            <a:off x="8168365" y="4244256"/>
            <a:ext cx="389550"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02</a:t>
            </a:r>
          </a:p>
        </p:txBody>
      </p:sp>
      <p:sp>
        <p:nvSpPr>
          <p:cNvPr id="20" name="TextBox 20">
            <a:extLst>
              <a:ext uri="{FF2B5EF4-FFF2-40B4-BE49-F238E27FC236}">
                <a16:creationId xmlns:a16="http://schemas.microsoft.com/office/drawing/2014/main" id="{EC1AE2CE-192F-BA83-43E4-D13FB7AB557B}"/>
              </a:ext>
            </a:extLst>
          </p:cNvPr>
          <p:cNvSpPr txBox="1"/>
          <p:nvPr/>
        </p:nvSpPr>
        <p:spPr>
          <a:xfrm>
            <a:off x="9016283" y="5174550"/>
            <a:ext cx="7934132"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Hidden Confounding as an Opportunity</a:t>
            </a:r>
          </a:p>
        </p:txBody>
      </p:sp>
      <p:grpSp>
        <p:nvGrpSpPr>
          <p:cNvPr id="21" name="Group 21">
            <a:extLst>
              <a:ext uri="{FF2B5EF4-FFF2-40B4-BE49-F238E27FC236}">
                <a16:creationId xmlns:a16="http://schemas.microsoft.com/office/drawing/2014/main" id="{FEFCBA86-8CB1-E941-E786-670D5E39606F}"/>
              </a:ext>
            </a:extLst>
          </p:cNvPr>
          <p:cNvGrpSpPr/>
          <p:nvPr/>
        </p:nvGrpSpPr>
        <p:grpSpPr>
          <a:xfrm>
            <a:off x="8019015" y="5859715"/>
            <a:ext cx="9112568" cy="38100"/>
            <a:chOff x="0" y="0"/>
            <a:chExt cx="12150091" cy="50800"/>
          </a:xfrm>
        </p:grpSpPr>
        <p:sp>
          <p:nvSpPr>
            <p:cNvPr id="22" name="Freeform 22">
              <a:extLst>
                <a:ext uri="{FF2B5EF4-FFF2-40B4-BE49-F238E27FC236}">
                  <a16:creationId xmlns:a16="http://schemas.microsoft.com/office/drawing/2014/main" id="{CD3E8A92-56E7-D04E-07FE-C8AB3BB02CEF}"/>
                </a:ext>
              </a:extLst>
            </p:cNvPr>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23" name="TextBox 23">
            <a:extLst>
              <a:ext uri="{FF2B5EF4-FFF2-40B4-BE49-F238E27FC236}">
                <a16:creationId xmlns:a16="http://schemas.microsoft.com/office/drawing/2014/main" id="{E5C88AF0-6727-A7A8-DB85-0CCE22042F30}"/>
              </a:ext>
            </a:extLst>
          </p:cNvPr>
          <p:cNvSpPr txBox="1"/>
          <p:nvPr/>
        </p:nvSpPr>
        <p:spPr>
          <a:xfrm>
            <a:off x="8168365" y="5079925"/>
            <a:ext cx="389551" cy="4135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03</a:t>
            </a:r>
          </a:p>
        </p:txBody>
      </p:sp>
      <p:sp>
        <p:nvSpPr>
          <p:cNvPr id="24" name="TextBox 24">
            <a:extLst>
              <a:ext uri="{FF2B5EF4-FFF2-40B4-BE49-F238E27FC236}">
                <a16:creationId xmlns:a16="http://schemas.microsoft.com/office/drawing/2014/main" id="{FE1C900D-287F-3168-9063-E11E027FAAFB}"/>
              </a:ext>
            </a:extLst>
          </p:cNvPr>
          <p:cNvSpPr txBox="1"/>
          <p:nvPr/>
        </p:nvSpPr>
        <p:spPr>
          <a:xfrm>
            <a:off x="8168365" y="5911776"/>
            <a:ext cx="389550"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04</a:t>
            </a:r>
          </a:p>
        </p:txBody>
      </p:sp>
      <p:grpSp>
        <p:nvGrpSpPr>
          <p:cNvPr id="25" name="Group 25">
            <a:extLst>
              <a:ext uri="{FF2B5EF4-FFF2-40B4-BE49-F238E27FC236}">
                <a16:creationId xmlns:a16="http://schemas.microsoft.com/office/drawing/2014/main" id="{95556FBE-4A4B-602F-BBC0-63DE1B536E2F}"/>
              </a:ext>
            </a:extLst>
          </p:cNvPr>
          <p:cNvGrpSpPr/>
          <p:nvPr/>
        </p:nvGrpSpPr>
        <p:grpSpPr>
          <a:xfrm>
            <a:off x="13345" y="8757648"/>
            <a:ext cx="254123" cy="336610"/>
            <a:chOff x="0" y="0"/>
            <a:chExt cx="338831" cy="448814"/>
          </a:xfrm>
        </p:grpSpPr>
        <p:sp>
          <p:nvSpPr>
            <p:cNvPr id="26" name="Freeform 26">
              <a:extLst>
                <a:ext uri="{FF2B5EF4-FFF2-40B4-BE49-F238E27FC236}">
                  <a16:creationId xmlns:a16="http://schemas.microsoft.com/office/drawing/2014/main" id="{584903CE-1A1D-CD4A-99BD-C3EBC44ADB60}"/>
                </a:ext>
              </a:extLst>
            </p:cNvPr>
            <p:cNvSpPr/>
            <p:nvPr/>
          </p:nvSpPr>
          <p:spPr>
            <a:xfrm>
              <a:off x="0" y="0"/>
              <a:ext cx="338836" cy="448818"/>
            </a:xfrm>
            <a:custGeom>
              <a:avLst/>
              <a:gdLst/>
              <a:ahLst/>
              <a:cxnLst/>
              <a:rect l="l" t="t" r="r" b="b"/>
              <a:pathLst>
                <a:path w="338836" h="448818">
                  <a:moveTo>
                    <a:pt x="338836" y="448818"/>
                  </a:moveTo>
                  <a:lnTo>
                    <a:pt x="0" y="448818"/>
                  </a:lnTo>
                  <a:lnTo>
                    <a:pt x="0" y="0"/>
                  </a:lnTo>
                  <a:lnTo>
                    <a:pt x="338836" y="0"/>
                  </a:lnTo>
                  <a:close/>
                </a:path>
              </a:pathLst>
            </a:custGeom>
            <a:solidFill>
              <a:srgbClr val="4F5252"/>
            </a:solidFill>
          </p:spPr>
          <p:txBody>
            <a:bodyPr/>
            <a:lstStyle/>
            <a:p>
              <a:endParaRPr lang="en-US"/>
            </a:p>
          </p:txBody>
        </p:sp>
      </p:grpSp>
      <p:grpSp>
        <p:nvGrpSpPr>
          <p:cNvPr id="27" name="Group 27">
            <a:extLst>
              <a:ext uri="{FF2B5EF4-FFF2-40B4-BE49-F238E27FC236}">
                <a16:creationId xmlns:a16="http://schemas.microsoft.com/office/drawing/2014/main" id="{CBECCA26-553B-E57C-7731-CAEB317E2865}"/>
              </a:ext>
            </a:extLst>
          </p:cNvPr>
          <p:cNvGrpSpPr/>
          <p:nvPr/>
        </p:nvGrpSpPr>
        <p:grpSpPr>
          <a:xfrm>
            <a:off x="660168" y="8757648"/>
            <a:ext cx="1031112" cy="336610"/>
            <a:chOff x="0" y="0"/>
            <a:chExt cx="1374817" cy="448814"/>
          </a:xfrm>
        </p:grpSpPr>
        <p:sp>
          <p:nvSpPr>
            <p:cNvPr id="28" name="Freeform 28">
              <a:extLst>
                <a:ext uri="{FF2B5EF4-FFF2-40B4-BE49-F238E27FC236}">
                  <a16:creationId xmlns:a16="http://schemas.microsoft.com/office/drawing/2014/main" id="{5DBA1738-0083-A117-9755-1CB25560E00C}"/>
                </a:ext>
              </a:extLst>
            </p:cNvPr>
            <p:cNvSpPr/>
            <p:nvPr/>
          </p:nvSpPr>
          <p:spPr>
            <a:xfrm>
              <a:off x="0" y="0"/>
              <a:ext cx="1374775" cy="448818"/>
            </a:xfrm>
            <a:custGeom>
              <a:avLst/>
              <a:gdLst/>
              <a:ahLst/>
              <a:cxnLst/>
              <a:rect l="l" t="t" r="r" b="b"/>
              <a:pathLst>
                <a:path w="1374775" h="448818">
                  <a:moveTo>
                    <a:pt x="1374775" y="448818"/>
                  </a:moveTo>
                  <a:lnTo>
                    <a:pt x="0" y="448818"/>
                  </a:lnTo>
                  <a:lnTo>
                    <a:pt x="0" y="0"/>
                  </a:lnTo>
                  <a:lnTo>
                    <a:pt x="1374775" y="0"/>
                  </a:lnTo>
                  <a:close/>
                </a:path>
              </a:pathLst>
            </a:custGeom>
            <a:solidFill>
              <a:srgbClr val="4F5252"/>
            </a:solidFill>
          </p:spPr>
          <p:txBody>
            <a:bodyPr/>
            <a:lstStyle/>
            <a:p>
              <a:endParaRPr lang="en-US"/>
            </a:p>
          </p:txBody>
        </p:sp>
      </p:grpSp>
      <p:grpSp>
        <p:nvGrpSpPr>
          <p:cNvPr id="29" name="Group 29">
            <a:extLst>
              <a:ext uri="{FF2B5EF4-FFF2-40B4-BE49-F238E27FC236}">
                <a16:creationId xmlns:a16="http://schemas.microsoft.com/office/drawing/2014/main" id="{65E06F2B-D9E5-49E9-24BB-7B7B98712AD8}"/>
              </a:ext>
            </a:extLst>
          </p:cNvPr>
          <p:cNvGrpSpPr/>
          <p:nvPr/>
        </p:nvGrpSpPr>
        <p:grpSpPr>
          <a:xfrm>
            <a:off x="2276627" y="8757648"/>
            <a:ext cx="954532" cy="336610"/>
            <a:chOff x="0" y="0"/>
            <a:chExt cx="1272709" cy="448814"/>
          </a:xfrm>
        </p:grpSpPr>
        <p:sp>
          <p:nvSpPr>
            <p:cNvPr id="30" name="Freeform 30">
              <a:extLst>
                <a:ext uri="{FF2B5EF4-FFF2-40B4-BE49-F238E27FC236}">
                  <a16:creationId xmlns:a16="http://schemas.microsoft.com/office/drawing/2014/main" id="{B3E0BA0C-99B6-26FB-8245-E4497F1948F0}"/>
                </a:ext>
              </a:extLst>
            </p:cNvPr>
            <p:cNvSpPr/>
            <p:nvPr/>
          </p:nvSpPr>
          <p:spPr>
            <a:xfrm>
              <a:off x="0" y="0"/>
              <a:ext cx="1272667" cy="448818"/>
            </a:xfrm>
            <a:custGeom>
              <a:avLst/>
              <a:gdLst/>
              <a:ahLst/>
              <a:cxnLst/>
              <a:rect l="l" t="t" r="r" b="b"/>
              <a:pathLst>
                <a:path w="1272667" h="448818">
                  <a:moveTo>
                    <a:pt x="1272667" y="448818"/>
                  </a:moveTo>
                  <a:lnTo>
                    <a:pt x="0" y="448818"/>
                  </a:lnTo>
                  <a:lnTo>
                    <a:pt x="0" y="0"/>
                  </a:lnTo>
                  <a:lnTo>
                    <a:pt x="1272667" y="0"/>
                  </a:lnTo>
                  <a:close/>
                </a:path>
              </a:pathLst>
            </a:custGeom>
            <a:solidFill>
              <a:srgbClr val="4F5252"/>
            </a:solidFill>
          </p:spPr>
          <p:txBody>
            <a:bodyPr/>
            <a:lstStyle/>
            <a:p>
              <a:endParaRPr lang="en-US"/>
            </a:p>
          </p:txBody>
        </p:sp>
      </p:grpSp>
      <p:grpSp>
        <p:nvGrpSpPr>
          <p:cNvPr id="31" name="Group 31">
            <a:extLst>
              <a:ext uri="{FF2B5EF4-FFF2-40B4-BE49-F238E27FC236}">
                <a16:creationId xmlns:a16="http://schemas.microsoft.com/office/drawing/2014/main" id="{2BE6D506-4FAC-AE4F-7955-AC4CEA035EF1}"/>
              </a:ext>
            </a:extLst>
          </p:cNvPr>
          <p:cNvGrpSpPr/>
          <p:nvPr/>
        </p:nvGrpSpPr>
        <p:grpSpPr>
          <a:xfrm>
            <a:off x="3643151" y="8757648"/>
            <a:ext cx="253873" cy="336610"/>
            <a:chOff x="0" y="0"/>
            <a:chExt cx="338497" cy="448814"/>
          </a:xfrm>
        </p:grpSpPr>
        <p:sp>
          <p:nvSpPr>
            <p:cNvPr id="32" name="Freeform 32">
              <a:extLst>
                <a:ext uri="{FF2B5EF4-FFF2-40B4-BE49-F238E27FC236}">
                  <a16:creationId xmlns:a16="http://schemas.microsoft.com/office/drawing/2014/main" id="{4C41EBB4-001F-4CA6-0239-54EBE4BD1758}"/>
                </a:ext>
              </a:extLst>
            </p:cNvPr>
            <p:cNvSpPr/>
            <p:nvPr/>
          </p:nvSpPr>
          <p:spPr>
            <a:xfrm>
              <a:off x="0" y="0"/>
              <a:ext cx="338455" cy="448818"/>
            </a:xfrm>
            <a:custGeom>
              <a:avLst/>
              <a:gdLst/>
              <a:ahLst/>
              <a:cxnLst/>
              <a:rect l="l" t="t" r="r" b="b"/>
              <a:pathLst>
                <a:path w="338455" h="448818">
                  <a:moveTo>
                    <a:pt x="338455" y="448818"/>
                  </a:moveTo>
                  <a:lnTo>
                    <a:pt x="0" y="448818"/>
                  </a:lnTo>
                  <a:lnTo>
                    <a:pt x="0" y="0"/>
                  </a:lnTo>
                  <a:lnTo>
                    <a:pt x="338455" y="0"/>
                  </a:lnTo>
                  <a:close/>
                </a:path>
              </a:pathLst>
            </a:custGeom>
            <a:solidFill>
              <a:srgbClr val="57B7F7"/>
            </a:solidFill>
          </p:spPr>
          <p:txBody>
            <a:bodyPr/>
            <a:lstStyle/>
            <a:p>
              <a:endParaRPr lang="en-US"/>
            </a:p>
          </p:txBody>
        </p:sp>
      </p:grpSp>
      <p:grpSp>
        <p:nvGrpSpPr>
          <p:cNvPr id="33" name="Group 33">
            <a:extLst>
              <a:ext uri="{FF2B5EF4-FFF2-40B4-BE49-F238E27FC236}">
                <a16:creationId xmlns:a16="http://schemas.microsoft.com/office/drawing/2014/main" id="{DC1AC013-2584-99F8-6198-5F9BD261D4D9}"/>
              </a:ext>
            </a:extLst>
          </p:cNvPr>
          <p:cNvGrpSpPr/>
          <p:nvPr/>
        </p:nvGrpSpPr>
        <p:grpSpPr>
          <a:xfrm>
            <a:off x="4478074" y="8757648"/>
            <a:ext cx="254064" cy="336610"/>
            <a:chOff x="0" y="0"/>
            <a:chExt cx="338751" cy="448814"/>
          </a:xfrm>
        </p:grpSpPr>
        <p:sp>
          <p:nvSpPr>
            <p:cNvPr id="34" name="Freeform 34">
              <a:extLst>
                <a:ext uri="{FF2B5EF4-FFF2-40B4-BE49-F238E27FC236}">
                  <a16:creationId xmlns:a16="http://schemas.microsoft.com/office/drawing/2014/main" id="{1EA80D95-F5C3-0467-937B-D0183D545D6F}"/>
                </a:ext>
              </a:extLst>
            </p:cNvPr>
            <p:cNvSpPr/>
            <p:nvPr/>
          </p:nvSpPr>
          <p:spPr>
            <a:xfrm>
              <a:off x="0" y="0"/>
              <a:ext cx="338709" cy="448818"/>
            </a:xfrm>
            <a:custGeom>
              <a:avLst/>
              <a:gdLst/>
              <a:ahLst/>
              <a:cxnLst/>
              <a:rect l="l" t="t" r="r" b="b"/>
              <a:pathLst>
                <a:path w="338709" h="448818">
                  <a:moveTo>
                    <a:pt x="338709" y="448818"/>
                  </a:moveTo>
                  <a:lnTo>
                    <a:pt x="0" y="448818"/>
                  </a:lnTo>
                  <a:lnTo>
                    <a:pt x="0" y="0"/>
                  </a:lnTo>
                  <a:lnTo>
                    <a:pt x="338709" y="0"/>
                  </a:lnTo>
                  <a:close/>
                </a:path>
              </a:pathLst>
            </a:custGeom>
            <a:solidFill>
              <a:srgbClr val="00CD8F"/>
            </a:solidFill>
          </p:spPr>
          <p:txBody>
            <a:bodyPr/>
            <a:lstStyle/>
            <a:p>
              <a:endParaRPr lang="en-US"/>
            </a:p>
          </p:txBody>
        </p:sp>
      </p:grpSp>
      <p:sp>
        <p:nvSpPr>
          <p:cNvPr id="35" name="TextBox 35">
            <a:extLst>
              <a:ext uri="{FF2B5EF4-FFF2-40B4-BE49-F238E27FC236}">
                <a16:creationId xmlns:a16="http://schemas.microsoft.com/office/drawing/2014/main" id="{4477AF4F-3DEC-4707-F8C5-0F5E7C8558E2}"/>
              </a:ext>
            </a:extLst>
          </p:cNvPr>
          <p:cNvSpPr txBox="1"/>
          <p:nvPr/>
        </p:nvSpPr>
        <p:spPr>
          <a:xfrm>
            <a:off x="9016283" y="6040690"/>
            <a:ext cx="8942787"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3 Ways of Zen – Rethinking Hidden Confounding</a:t>
            </a:r>
          </a:p>
        </p:txBody>
      </p:sp>
      <p:sp>
        <p:nvSpPr>
          <p:cNvPr id="36" name="Freeform 36">
            <a:extLst>
              <a:ext uri="{FF2B5EF4-FFF2-40B4-BE49-F238E27FC236}">
                <a16:creationId xmlns:a16="http://schemas.microsoft.com/office/drawing/2014/main" id="{A99AA529-4EFD-5BD8-7EF8-75B346C70B5B}"/>
              </a:ext>
            </a:extLst>
          </p:cNvPr>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7" name="Group 37">
            <a:extLst>
              <a:ext uri="{FF2B5EF4-FFF2-40B4-BE49-F238E27FC236}">
                <a16:creationId xmlns:a16="http://schemas.microsoft.com/office/drawing/2014/main" id="{B331D3EA-5696-B404-C090-9A4BB9C802E3}"/>
              </a:ext>
            </a:extLst>
          </p:cNvPr>
          <p:cNvGrpSpPr/>
          <p:nvPr/>
        </p:nvGrpSpPr>
        <p:grpSpPr>
          <a:xfrm>
            <a:off x="8018823" y="7283385"/>
            <a:ext cx="9112568" cy="38100"/>
            <a:chOff x="0" y="0"/>
            <a:chExt cx="12150091" cy="50800"/>
          </a:xfrm>
        </p:grpSpPr>
        <p:sp>
          <p:nvSpPr>
            <p:cNvPr id="38" name="Freeform 38">
              <a:extLst>
                <a:ext uri="{FF2B5EF4-FFF2-40B4-BE49-F238E27FC236}">
                  <a16:creationId xmlns:a16="http://schemas.microsoft.com/office/drawing/2014/main" id="{1E7208F0-A494-A660-11C6-081BC42F7517}"/>
                </a:ext>
              </a:extLst>
            </p:cNvPr>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39" name="TextBox 39">
            <a:extLst>
              <a:ext uri="{FF2B5EF4-FFF2-40B4-BE49-F238E27FC236}">
                <a16:creationId xmlns:a16="http://schemas.microsoft.com/office/drawing/2014/main" id="{C6960713-50BD-E99C-AA61-29F086A52A12}"/>
              </a:ext>
            </a:extLst>
          </p:cNvPr>
          <p:cNvSpPr txBox="1"/>
          <p:nvPr/>
        </p:nvSpPr>
        <p:spPr>
          <a:xfrm>
            <a:off x="8169904" y="7335445"/>
            <a:ext cx="388011"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05</a:t>
            </a:r>
          </a:p>
        </p:txBody>
      </p:sp>
      <p:sp>
        <p:nvSpPr>
          <p:cNvPr id="40" name="TextBox 40">
            <a:extLst>
              <a:ext uri="{FF2B5EF4-FFF2-40B4-BE49-F238E27FC236}">
                <a16:creationId xmlns:a16="http://schemas.microsoft.com/office/drawing/2014/main" id="{4684DC88-9DC9-6FB1-E237-5CDE6FB5C71E}"/>
              </a:ext>
            </a:extLst>
          </p:cNvPr>
          <p:cNvSpPr txBox="1"/>
          <p:nvPr/>
        </p:nvSpPr>
        <p:spPr>
          <a:xfrm>
            <a:off x="9016283" y="7488798"/>
            <a:ext cx="8942787"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Sensitivity Analysis with Python &amp; DoWhy</a:t>
            </a:r>
          </a:p>
        </p:txBody>
      </p:sp>
      <p:sp>
        <p:nvSpPr>
          <p:cNvPr id="41" name="TextBox 41">
            <a:extLst>
              <a:ext uri="{FF2B5EF4-FFF2-40B4-BE49-F238E27FC236}">
                <a16:creationId xmlns:a16="http://schemas.microsoft.com/office/drawing/2014/main" id="{97F871D2-3A80-0115-A721-7CE2D45ABBD9}"/>
              </a:ext>
            </a:extLst>
          </p:cNvPr>
          <p:cNvSpPr txBox="1"/>
          <p:nvPr/>
        </p:nvSpPr>
        <p:spPr>
          <a:xfrm>
            <a:off x="8997233" y="3402881"/>
            <a:ext cx="7087086"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Basics of Causal Thinking</a:t>
            </a:r>
          </a:p>
        </p:txBody>
      </p:sp>
    </p:spTree>
    <p:extLst>
      <p:ext uri="{BB962C8B-B14F-4D97-AF65-F5344CB8AC3E}">
        <p14:creationId xmlns:p14="http://schemas.microsoft.com/office/powerpoint/2010/main" val="3306465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023487" cy="10287000"/>
            <a:chOff x="0" y="0"/>
            <a:chExt cx="9364649" cy="13716000"/>
          </a:xfrm>
        </p:grpSpPr>
        <p:sp>
          <p:nvSpPr>
            <p:cNvPr id="3" name="Freeform 3"/>
            <p:cNvSpPr/>
            <p:nvPr/>
          </p:nvSpPr>
          <p:spPr>
            <a:xfrm>
              <a:off x="0" y="0"/>
              <a:ext cx="9364599" cy="13716000"/>
            </a:xfrm>
            <a:custGeom>
              <a:avLst/>
              <a:gdLst/>
              <a:ahLst/>
              <a:cxnLst/>
              <a:rect l="l" t="t" r="r" b="b"/>
              <a:pathLst>
                <a:path w="9364599" h="13716000">
                  <a:moveTo>
                    <a:pt x="0" y="0"/>
                  </a:moveTo>
                  <a:lnTo>
                    <a:pt x="9364599" y="0"/>
                  </a:lnTo>
                  <a:lnTo>
                    <a:pt x="9364599" y="13716000"/>
                  </a:lnTo>
                  <a:lnTo>
                    <a:pt x="0" y="13716000"/>
                  </a:lnTo>
                  <a:close/>
                </a:path>
              </a:pathLst>
            </a:custGeom>
            <a:solidFill>
              <a:srgbClr val="000000"/>
            </a:solidFill>
          </p:spPr>
          <p:txBody>
            <a:bodyPr/>
            <a:lstStyle/>
            <a:p>
              <a:endParaRPr lang="en-US"/>
            </a:p>
          </p:txBody>
        </p:sp>
      </p:grpSp>
      <p:sp>
        <p:nvSpPr>
          <p:cNvPr id="4" name="TextBox 4"/>
          <p:cNvSpPr txBox="1"/>
          <p:nvPr/>
        </p:nvSpPr>
        <p:spPr>
          <a:xfrm>
            <a:off x="1028700" y="2076450"/>
            <a:ext cx="4719072" cy="1219200"/>
          </a:xfrm>
          <a:prstGeom prst="rect">
            <a:avLst/>
          </a:prstGeom>
        </p:spPr>
        <p:txBody>
          <a:bodyPr lIns="0" tIns="0" rIns="0" bIns="0" rtlCol="0" anchor="t">
            <a:spAutoFit/>
          </a:bodyPr>
          <a:lstStyle/>
          <a:p>
            <a:pPr algn="l">
              <a:lnSpc>
                <a:spcPts val="9600"/>
              </a:lnSpc>
            </a:pPr>
            <a:r>
              <a:rPr lang="en-US" sz="8000">
                <a:solidFill>
                  <a:srgbClr val="FFFFFF"/>
                </a:solidFill>
                <a:latin typeface="Lexend Deca"/>
                <a:ea typeface="Lexend Deca"/>
                <a:cs typeface="Lexend Deca"/>
                <a:sym typeface="Lexend Deca"/>
              </a:rPr>
              <a:t>Agenda</a:t>
            </a:r>
          </a:p>
        </p:txBody>
      </p:sp>
      <p:grpSp>
        <p:nvGrpSpPr>
          <p:cNvPr id="5" name="Group 5"/>
          <p:cNvGrpSpPr/>
          <p:nvPr/>
        </p:nvGrpSpPr>
        <p:grpSpPr>
          <a:xfrm>
            <a:off x="1009650" y="1809031"/>
            <a:ext cx="5181600" cy="38100"/>
            <a:chOff x="0" y="0"/>
            <a:chExt cx="6908800" cy="50800"/>
          </a:xfrm>
        </p:grpSpPr>
        <p:sp>
          <p:nvSpPr>
            <p:cNvPr id="6" name="Freeform 6"/>
            <p:cNvSpPr/>
            <p:nvPr/>
          </p:nvSpPr>
          <p:spPr>
            <a:xfrm>
              <a:off x="25400" y="0"/>
              <a:ext cx="6858000" cy="50800"/>
            </a:xfrm>
            <a:custGeom>
              <a:avLst/>
              <a:gdLst/>
              <a:ahLst/>
              <a:cxnLst/>
              <a:rect l="l" t="t" r="r" b="b"/>
              <a:pathLst>
                <a:path w="6858000" h="50800">
                  <a:moveTo>
                    <a:pt x="0" y="0"/>
                  </a:moveTo>
                  <a:lnTo>
                    <a:pt x="6858000" y="0"/>
                  </a:lnTo>
                  <a:lnTo>
                    <a:pt x="6858000" y="50800"/>
                  </a:lnTo>
                  <a:lnTo>
                    <a:pt x="0" y="50800"/>
                  </a:lnTo>
                  <a:close/>
                </a:path>
              </a:pathLst>
            </a:custGeom>
            <a:solidFill>
              <a:srgbClr val="FFFFFF"/>
            </a:solidFill>
          </p:spPr>
          <p:txBody>
            <a:bodyPr/>
            <a:lstStyle/>
            <a:p>
              <a:endParaRPr lang="en-US"/>
            </a:p>
          </p:txBody>
        </p:sp>
      </p:grpSp>
      <p:grpSp>
        <p:nvGrpSpPr>
          <p:cNvPr id="7" name="Group 7"/>
          <p:cNvGrpSpPr/>
          <p:nvPr/>
        </p:nvGrpSpPr>
        <p:grpSpPr>
          <a:xfrm>
            <a:off x="8018823" y="1828081"/>
            <a:ext cx="8931400" cy="38100"/>
            <a:chOff x="0" y="0"/>
            <a:chExt cx="11908533" cy="50800"/>
          </a:xfrm>
        </p:grpSpPr>
        <p:sp>
          <p:nvSpPr>
            <p:cNvPr id="8" name="Freeform 8"/>
            <p:cNvSpPr/>
            <p:nvPr/>
          </p:nvSpPr>
          <p:spPr>
            <a:xfrm>
              <a:off x="25400" y="0"/>
              <a:ext cx="11857736" cy="50800"/>
            </a:xfrm>
            <a:custGeom>
              <a:avLst/>
              <a:gdLst/>
              <a:ahLst/>
              <a:cxnLst/>
              <a:rect l="l" t="t" r="r" b="b"/>
              <a:pathLst>
                <a:path w="11857736" h="50800">
                  <a:moveTo>
                    <a:pt x="0" y="0"/>
                  </a:moveTo>
                  <a:lnTo>
                    <a:pt x="11857736" y="0"/>
                  </a:lnTo>
                  <a:lnTo>
                    <a:pt x="11857736" y="50800"/>
                  </a:lnTo>
                  <a:lnTo>
                    <a:pt x="0" y="50800"/>
                  </a:lnTo>
                  <a:close/>
                </a:path>
              </a:pathLst>
            </a:custGeom>
            <a:solidFill>
              <a:srgbClr val="000000"/>
            </a:solidFill>
          </p:spPr>
          <p:txBody>
            <a:bodyPr/>
            <a:lstStyle/>
            <a:p>
              <a:endParaRPr lang="en-US"/>
            </a:p>
          </p:txBody>
        </p:sp>
      </p:grpSp>
      <p:grpSp>
        <p:nvGrpSpPr>
          <p:cNvPr id="9" name="Group 9"/>
          <p:cNvGrpSpPr/>
          <p:nvPr/>
        </p:nvGrpSpPr>
        <p:grpSpPr>
          <a:xfrm>
            <a:off x="8018823" y="3250481"/>
            <a:ext cx="8941118" cy="38100"/>
            <a:chOff x="0" y="0"/>
            <a:chExt cx="11921491" cy="50800"/>
          </a:xfrm>
        </p:grpSpPr>
        <p:sp>
          <p:nvSpPr>
            <p:cNvPr id="10" name="Freeform 10"/>
            <p:cNvSpPr/>
            <p:nvPr/>
          </p:nvSpPr>
          <p:spPr>
            <a:xfrm>
              <a:off x="25400" y="0"/>
              <a:ext cx="11870690" cy="50800"/>
            </a:xfrm>
            <a:custGeom>
              <a:avLst/>
              <a:gdLst/>
              <a:ahLst/>
              <a:cxnLst/>
              <a:rect l="l" t="t" r="r" b="b"/>
              <a:pathLst>
                <a:path w="11870690" h="50800">
                  <a:moveTo>
                    <a:pt x="0" y="0"/>
                  </a:moveTo>
                  <a:lnTo>
                    <a:pt x="11870690" y="0"/>
                  </a:lnTo>
                  <a:lnTo>
                    <a:pt x="11870690" y="50800"/>
                  </a:lnTo>
                  <a:lnTo>
                    <a:pt x="0" y="50800"/>
                  </a:lnTo>
                  <a:close/>
                </a:path>
              </a:pathLst>
            </a:custGeom>
            <a:solidFill>
              <a:srgbClr val="000000"/>
            </a:solidFill>
          </p:spPr>
          <p:txBody>
            <a:bodyPr/>
            <a:lstStyle/>
            <a:p>
              <a:endParaRPr lang="en-US"/>
            </a:p>
          </p:txBody>
        </p:sp>
      </p:grpSp>
      <p:sp>
        <p:nvSpPr>
          <p:cNvPr id="11" name="TextBox 11"/>
          <p:cNvSpPr txBox="1"/>
          <p:nvPr/>
        </p:nvSpPr>
        <p:spPr>
          <a:xfrm>
            <a:off x="8168173" y="1837606"/>
            <a:ext cx="561392" cy="422250"/>
          </a:xfrm>
          <a:prstGeom prst="rect">
            <a:avLst/>
          </a:prstGeom>
        </p:spPr>
        <p:txBody>
          <a:bodyPr lIns="0" tIns="0" rIns="0" bIns="0" rtlCol="0" anchor="t">
            <a:spAutoFit/>
          </a:bodyPr>
          <a:lstStyle/>
          <a:p>
            <a:pPr algn="l">
              <a:lnSpc>
                <a:spcPts val="3499"/>
              </a:lnSpc>
            </a:pPr>
            <a:r>
              <a:rPr lang="en-US" sz="2499">
                <a:solidFill>
                  <a:srgbClr val="00CD8F"/>
                </a:solidFill>
                <a:latin typeface="Lexend Deca"/>
                <a:ea typeface="Lexend Deca"/>
                <a:cs typeface="Lexend Deca"/>
                <a:sym typeface="Lexend Deca"/>
              </a:rPr>
              <a:t>00</a:t>
            </a:r>
          </a:p>
        </p:txBody>
      </p:sp>
      <p:sp>
        <p:nvSpPr>
          <p:cNvPr id="12" name="TextBox 12"/>
          <p:cNvSpPr txBox="1"/>
          <p:nvPr/>
        </p:nvSpPr>
        <p:spPr>
          <a:xfrm>
            <a:off x="9016091" y="1988736"/>
            <a:ext cx="7632489"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What’s the fuss? Causality, Decision-Making &amp; Science</a:t>
            </a:r>
          </a:p>
        </p:txBody>
      </p:sp>
      <p:grpSp>
        <p:nvGrpSpPr>
          <p:cNvPr id="13" name="Group 13"/>
          <p:cNvGrpSpPr/>
          <p:nvPr/>
        </p:nvGrpSpPr>
        <p:grpSpPr>
          <a:xfrm>
            <a:off x="8018823" y="4177581"/>
            <a:ext cx="9007793" cy="38100"/>
            <a:chOff x="0" y="0"/>
            <a:chExt cx="12010391" cy="50800"/>
          </a:xfrm>
        </p:grpSpPr>
        <p:sp>
          <p:nvSpPr>
            <p:cNvPr id="14" name="Freeform 14"/>
            <p:cNvSpPr/>
            <p:nvPr/>
          </p:nvSpPr>
          <p:spPr>
            <a:xfrm>
              <a:off x="25400" y="0"/>
              <a:ext cx="11959590" cy="50800"/>
            </a:xfrm>
            <a:custGeom>
              <a:avLst/>
              <a:gdLst/>
              <a:ahLst/>
              <a:cxnLst/>
              <a:rect l="l" t="t" r="r" b="b"/>
              <a:pathLst>
                <a:path w="11959590" h="50800">
                  <a:moveTo>
                    <a:pt x="0" y="0"/>
                  </a:moveTo>
                  <a:lnTo>
                    <a:pt x="11959590" y="0"/>
                  </a:lnTo>
                  <a:lnTo>
                    <a:pt x="11959590" y="50800"/>
                  </a:lnTo>
                  <a:lnTo>
                    <a:pt x="0" y="50800"/>
                  </a:lnTo>
                  <a:close/>
                </a:path>
              </a:pathLst>
            </a:custGeom>
            <a:solidFill>
              <a:srgbClr val="000000"/>
            </a:solidFill>
          </p:spPr>
          <p:txBody>
            <a:bodyPr/>
            <a:lstStyle/>
            <a:p>
              <a:endParaRPr lang="en-US"/>
            </a:p>
          </p:txBody>
        </p:sp>
      </p:grpSp>
      <p:sp>
        <p:nvSpPr>
          <p:cNvPr id="15" name="TextBox 15"/>
          <p:cNvSpPr txBox="1"/>
          <p:nvPr/>
        </p:nvSpPr>
        <p:spPr>
          <a:xfrm>
            <a:off x="8168364" y="3317157"/>
            <a:ext cx="389551" cy="422250"/>
          </a:xfrm>
          <a:prstGeom prst="rect">
            <a:avLst/>
          </a:prstGeom>
        </p:spPr>
        <p:txBody>
          <a:bodyPr lIns="0" tIns="0" rIns="0" bIns="0" rtlCol="0" anchor="t">
            <a:spAutoFit/>
          </a:bodyPr>
          <a:lstStyle/>
          <a:p>
            <a:pPr algn="l">
              <a:lnSpc>
                <a:spcPts val="3499"/>
              </a:lnSpc>
            </a:pPr>
            <a:r>
              <a:rPr lang="en-US" sz="2499">
                <a:solidFill>
                  <a:srgbClr val="00CD8F"/>
                </a:solidFill>
                <a:latin typeface="Lexend Deca"/>
                <a:ea typeface="Lexend Deca"/>
                <a:cs typeface="Lexend Deca"/>
                <a:sym typeface="Lexend Deca"/>
              </a:rPr>
              <a:t>01</a:t>
            </a:r>
          </a:p>
        </p:txBody>
      </p:sp>
      <p:sp>
        <p:nvSpPr>
          <p:cNvPr id="16" name="TextBox 16"/>
          <p:cNvSpPr txBox="1"/>
          <p:nvPr/>
        </p:nvSpPr>
        <p:spPr>
          <a:xfrm>
            <a:off x="9016283" y="4253781"/>
            <a:ext cx="8010333"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Problem with Hidden Confounding</a:t>
            </a:r>
          </a:p>
        </p:txBody>
      </p:sp>
      <p:grpSp>
        <p:nvGrpSpPr>
          <p:cNvPr id="17" name="Group 17"/>
          <p:cNvGrpSpPr/>
          <p:nvPr/>
        </p:nvGrpSpPr>
        <p:grpSpPr>
          <a:xfrm>
            <a:off x="8018823" y="5022150"/>
            <a:ext cx="9112568" cy="38100"/>
            <a:chOff x="0" y="0"/>
            <a:chExt cx="12150091" cy="50800"/>
          </a:xfrm>
        </p:grpSpPr>
        <p:sp>
          <p:nvSpPr>
            <p:cNvPr id="18" name="Freeform 18"/>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19" name="TextBox 19"/>
          <p:cNvSpPr txBox="1"/>
          <p:nvPr/>
        </p:nvSpPr>
        <p:spPr>
          <a:xfrm>
            <a:off x="8168365" y="4244256"/>
            <a:ext cx="561200" cy="422250"/>
          </a:xfrm>
          <a:prstGeom prst="rect">
            <a:avLst/>
          </a:prstGeom>
        </p:spPr>
        <p:txBody>
          <a:bodyPr lIns="0" tIns="0" rIns="0" bIns="0" rtlCol="0" anchor="t">
            <a:spAutoFit/>
          </a:bodyPr>
          <a:lstStyle/>
          <a:p>
            <a:pPr algn="l">
              <a:lnSpc>
                <a:spcPts val="3499"/>
              </a:lnSpc>
            </a:pPr>
            <a:r>
              <a:rPr lang="en-US" sz="2499">
                <a:solidFill>
                  <a:srgbClr val="00CD8F"/>
                </a:solidFill>
                <a:latin typeface="Lexend Deca"/>
                <a:ea typeface="Lexend Deca"/>
                <a:cs typeface="Lexend Deca"/>
                <a:sym typeface="Lexend Deca"/>
              </a:rPr>
              <a:t>02</a:t>
            </a:r>
          </a:p>
        </p:txBody>
      </p:sp>
      <p:sp>
        <p:nvSpPr>
          <p:cNvPr id="20" name="TextBox 20"/>
          <p:cNvSpPr txBox="1"/>
          <p:nvPr/>
        </p:nvSpPr>
        <p:spPr>
          <a:xfrm>
            <a:off x="9016283" y="5174550"/>
            <a:ext cx="7934132"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Hidden Confounding as an Opportunity</a:t>
            </a:r>
          </a:p>
        </p:txBody>
      </p:sp>
      <p:grpSp>
        <p:nvGrpSpPr>
          <p:cNvPr id="21" name="Group 21"/>
          <p:cNvGrpSpPr/>
          <p:nvPr/>
        </p:nvGrpSpPr>
        <p:grpSpPr>
          <a:xfrm>
            <a:off x="8019015" y="5859715"/>
            <a:ext cx="9112568" cy="38100"/>
            <a:chOff x="0" y="0"/>
            <a:chExt cx="12150091" cy="50800"/>
          </a:xfrm>
        </p:grpSpPr>
        <p:sp>
          <p:nvSpPr>
            <p:cNvPr id="22" name="Freeform 22"/>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23" name="TextBox 23"/>
          <p:cNvSpPr txBox="1"/>
          <p:nvPr/>
        </p:nvSpPr>
        <p:spPr>
          <a:xfrm>
            <a:off x="8168365" y="5079925"/>
            <a:ext cx="389551" cy="422250"/>
          </a:xfrm>
          <a:prstGeom prst="rect">
            <a:avLst/>
          </a:prstGeom>
        </p:spPr>
        <p:txBody>
          <a:bodyPr lIns="0" tIns="0" rIns="0" bIns="0" rtlCol="0" anchor="t">
            <a:spAutoFit/>
          </a:bodyPr>
          <a:lstStyle/>
          <a:p>
            <a:pPr algn="l">
              <a:lnSpc>
                <a:spcPts val="3499"/>
              </a:lnSpc>
            </a:pPr>
            <a:r>
              <a:rPr lang="en-US" sz="2499">
                <a:solidFill>
                  <a:srgbClr val="00CD8F"/>
                </a:solidFill>
                <a:latin typeface="Lexend Deca"/>
                <a:ea typeface="Lexend Deca"/>
                <a:cs typeface="Lexend Deca"/>
                <a:sym typeface="Lexend Deca"/>
              </a:rPr>
              <a:t>03</a:t>
            </a:r>
          </a:p>
        </p:txBody>
      </p:sp>
      <p:sp>
        <p:nvSpPr>
          <p:cNvPr id="24" name="TextBox 24"/>
          <p:cNvSpPr txBox="1"/>
          <p:nvPr/>
        </p:nvSpPr>
        <p:spPr>
          <a:xfrm>
            <a:off x="8168365" y="5911776"/>
            <a:ext cx="389551" cy="422250"/>
          </a:xfrm>
          <a:prstGeom prst="rect">
            <a:avLst/>
          </a:prstGeom>
        </p:spPr>
        <p:txBody>
          <a:bodyPr lIns="0" tIns="0" rIns="0" bIns="0" rtlCol="0" anchor="t">
            <a:spAutoFit/>
          </a:bodyPr>
          <a:lstStyle/>
          <a:p>
            <a:pPr algn="l">
              <a:lnSpc>
                <a:spcPts val="3499"/>
              </a:lnSpc>
            </a:pPr>
            <a:r>
              <a:rPr lang="en-US" sz="2499">
                <a:solidFill>
                  <a:srgbClr val="00CD8F"/>
                </a:solidFill>
                <a:latin typeface="Lexend Deca"/>
                <a:ea typeface="Lexend Deca"/>
                <a:cs typeface="Lexend Deca"/>
                <a:sym typeface="Lexend Deca"/>
              </a:rPr>
              <a:t>04</a:t>
            </a:r>
          </a:p>
        </p:txBody>
      </p:sp>
      <p:grpSp>
        <p:nvGrpSpPr>
          <p:cNvPr id="25" name="Group 25"/>
          <p:cNvGrpSpPr/>
          <p:nvPr/>
        </p:nvGrpSpPr>
        <p:grpSpPr>
          <a:xfrm>
            <a:off x="13345" y="8757648"/>
            <a:ext cx="254123" cy="336610"/>
            <a:chOff x="0" y="0"/>
            <a:chExt cx="338831" cy="448814"/>
          </a:xfrm>
        </p:grpSpPr>
        <p:sp>
          <p:nvSpPr>
            <p:cNvPr id="26" name="Freeform 26"/>
            <p:cNvSpPr/>
            <p:nvPr/>
          </p:nvSpPr>
          <p:spPr>
            <a:xfrm>
              <a:off x="0" y="0"/>
              <a:ext cx="338836" cy="448818"/>
            </a:xfrm>
            <a:custGeom>
              <a:avLst/>
              <a:gdLst/>
              <a:ahLst/>
              <a:cxnLst/>
              <a:rect l="l" t="t" r="r" b="b"/>
              <a:pathLst>
                <a:path w="338836" h="448818">
                  <a:moveTo>
                    <a:pt x="338836" y="448818"/>
                  </a:moveTo>
                  <a:lnTo>
                    <a:pt x="0" y="448818"/>
                  </a:lnTo>
                  <a:lnTo>
                    <a:pt x="0" y="0"/>
                  </a:lnTo>
                  <a:lnTo>
                    <a:pt x="338836" y="0"/>
                  </a:lnTo>
                  <a:close/>
                </a:path>
              </a:pathLst>
            </a:custGeom>
            <a:solidFill>
              <a:srgbClr val="4F5252"/>
            </a:solidFill>
          </p:spPr>
          <p:txBody>
            <a:bodyPr/>
            <a:lstStyle/>
            <a:p>
              <a:endParaRPr lang="en-US"/>
            </a:p>
          </p:txBody>
        </p:sp>
      </p:grpSp>
      <p:grpSp>
        <p:nvGrpSpPr>
          <p:cNvPr id="27" name="Group 27"/>
          <p:cNvGrpSpPr/>
          <p:nvPr/>
        </p:nvGrpSpPr>
        <p:grpSpPr>
          <a:xfrm>
            <a:off x="660168" y="8757648"/>
            <a:ext cx="1031112" cy="336610"/>
            <a:chOff x="0" y="0"/>
            <a:chExt cx="1374817" cy="448814"/>
          </a:xfrm>
        </p:grpSpPr>
        <p:sp>
          <p:nvSpPr>
            <p:cNvPr id="28" name="Freeform 28"/>
            <p:cNvSpPr/>
            <p:nvPr/>
          </p:nvSpPr>
          <p:spPr>
            <a:xfrm>
              <a:off x="0" y="0"/>
              <a:ext cx="1374775" cy="448818"/>
            </a:xfrm>
            <a:custGeom>
              <a:avLst/>
              <a:gdLst/>
              <a:ahLst/>
              <a:cxnLst/>
              <a:rect l="l" t="t" r="r" b="b"/>
              <a:pathLst>
                <a:path w="1374775" h="448818">
                  <a:moveTo>
                    <a:pt x="1374775" y="448818"/>
                  </a:moveTo>
                  <a:lnTo>
                    <a:pt x="0" y="448818"/>
                  </a:lnTo>
                  <a:lnTo>
                    <a:pt x="0" y="0"/>
                  </a:lnTo>
                  <a:lnTo>
                    <a:pt x="1374775" y="0"/>
                  </a:lnTo>
                  <a:close/>
                </a:path>
              </a:pathLst>
            </a:custGeom>
            <a:solidFill>
              <a:srgbClr val="4F5252"/>
            </a:solidFill>
          </p:spPr>
          <p:txBody>
            <a:bodyPr/>
            <a:lstStyle/>
            <a:p>
              <a:endParaRPr lang="en-US"/>
            </a:p>
          </p:txBody>
        </p:sp>
      </p:grpSp>
      <p:grpSp>
        <p:nvGrpSpPr>
          <p:cNvPr id="29" name="Group 29"/>
          <p:cNvGrpSpPr/>
          <p:nvPr/>
        </p:nvGrpSpPr>
        <p:grpSpPr>
          <a:xfrm>
            <a:off x="2276627" y="8757648"/>
            <a:ext cx="954532" cy="336610"/>
            <a:chOff x="0" y="0"/>
            <a:chExt cx="1272709" cy="448814"/>
          </a:xfrm>
        </p:grpSpPr>
        <p:sp>
          <p:nvSpPr>
            <p:cNvPr id="30" name="Freeform 30"/>
            <p:cNvSpPr/>
            <p:nvPr/>
          </p:nvSpPr>
          <p:spPr>
            <a:xfrm>
              <a:off x="0" y="0"/>
              <a:ext cx="1272667" cy="448818"/>
            </a:xfrm>
            <a:custGeom>
              <a:avLst/>
              <a:gdLst/>
              <a:ahLst/>
              <a:cxnLst/>
              <a:rect l="l" t="t" r="r" b="b"/>
              <a:pathLst>
                <a:path w="1272667" h="448818">
                  <a:moveTo>
                    <a:pt x="1272667" y="448818"/>
                  </a:moveTo>
                  <a:lnTo>
                    <a:pt x="0" y="448818"/>
                  </a:lnTo>
                  <a:lnTo>
                    <a:pt x="0" y="0"/>
                  </a:lnTo>
                  <a:lnTo>
                    <a:pt x="1272667" y="0"/>
                  </a:lnTo>
                  <a:close/>
                </a:path>
              </a:pathLst>
            </a:custGeom>
            <a:solidFill>
              <a:srgbClr val="4F5252"/>
            </a:solidFill>
          </p:spPr>
          <p:txBody>
            <a:bodyPr/>
            <a:lstStyle/>
            <a:p>
              <a:endParaRPr lang="en-US"/>
            </a:p>
          </p:txBody>
        </p:sp>
      </p:grpSp>
      <p:grpSp>
        <p:nvGrpSpPr>
          <p:cNvPr id="31" name="Group 31"/>
          <p:cNvGrpSpPr/>
          <p:nvPr/>
        </p:nvGrpSpPr>
        <p:grpSpPr>
          <a:xfrm>
            <a:off x="3643151" y="8757648"/>
            <a:ext cx="253873" cy="336610"/>
            <a:chOff x="0" y="0"/>
            <a:chExt cx="338497" cy="448814"/>
          </a:xfrm>
        </p:grpSpPr>
        <p:sp>
          <p:nvSpPr>
            <p:cNvPr id="32" name="Freeform 32"/>
            <p:cNvSpPr/>
            <p:nvPr/>
          </p:nvSpPr>
          <p:spPr>
            <a:xfrm>
              <a:off x="0" y="0"/>
              <a:ext cx="338455" cy="448818"/>
            </a:xfrm>
            <a:custGeom>
              <a:avLst/>
              <a:gdLst/>
              <a:ahLst/>
              <a:cxnLst/>
              <a:rect l="l" t="t" r="r" b="b"/>
              <a:pathLst>
                <a:path w="338455" h="448818">
                  <a:moveTo>
                    <a:pt x="338455" y="448818"/>
                  </a:moveTo>
                  <a:lnTo>
                    <a:pt x="0" y="448818"/>
                  </a:lnTo>
                  <a:lnTo>
                    <a:pt x="0" y="0"/>
                  </a:lnTo>
                  <a:lnTo>
                    <a:pt x="338455" y="0"/>
                  </a:lnTo>
                  <a:close/>
                </a:path>
              </a:pathLst>
            </a:custGeom>
            <a:solidFill>
              <a:srgbClr val="57B7F7"/>
            </a:solidFill>
          </p:spPr>
          <p:txBody>
            <a:bodyPr/>
            <a:lstStyle/>
            <a:p>
              <a:endParaRPr lang="en-US"/>
            </a:p>
          </p:txBody>
        </p:sp>
      </p:grpSp>
      <p:grpSp>
        <p:nvGrpSpPr>
          <p:cNvPr id="33" name="Group 33"/>
          <p:cNvGrpSpPr/>
          <p:nvPr/>
        </p:nvGrpSpPr>
        <p:grpSpPr>
          <a:xfrm>
            <a:off x="4478074" y="8757648"/>
            <a:ext cx="254064" cy="336610"/>
            <a:chOff x="0" y="0"/>
            <a:chExt cx="338751" cy="448814"/>
          </a:xfrm>
        </p:grpSpPr>
        <p:sp>
          <p:nvSpPr>
            <p:cNvPr id="34" name="Freeform 34"/>
            <p:cNvSpPr/>
            <p:nvPr/>
          </p:nvSpPr>
          <p:spPr>
            <a:xfrm>
              <a:off x="0" y="0"/>
              <a:ext cx="338709" cy="448818"/>
            </a:xfrm>
            <a:custGeom>
              <a:avLst/>
              <a:gdLst/>
              <a:ahLst/>
              <a:cxnLst/>
              <a:rect l="l" t="t" r="r" b="b"/>
              <a:pathLst>
                <a:path w="338709" h="448818">
                  <a:moveTo>
                    <a:pt x="338709" y="448818"/>
                  </a:moveTo>
                  <a:lnTo>
                    <a:pt x="0" y="448818"/>
                  </a:lnTo>
                  <a:lnTo>
                    <a:pt x="0" y="0"/>
                  </a:lnTo>
                  <a:lnTo>
                    <a:pt x="338709" y="0"/>
                  </a:lnTo>
                  <a:close/>
                </a:path>
              </a:pathLst>
            </a:custGeom>
            <a:solidFill>
              <a:srgbClr val="00CD8F"/>
            </a:solidFill>
          </p:spPr>
          <p:txBody>
            <a:bodyPr/>
            <a:lstStyle/>
            <a:p>
              <a:endParaRPr lang="en-US"/>
            </a:p>
          </p:txBody>
        </p:sp>
      </p:grpSp>
      <p:sp>
        <p:nvSpPr>
          <p:cNvPr id="35" name="TextBox 35"/>
          <p:cNvSpPr txBox="1"/>
          <p:nvPr/>
        </p:nvSpPr>
        <p:spPr>
          <a:xfrm>
            <a:off x="9016283" y="6040690"/>
            <a:ext cx="8942787" cy="1090295"/>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3 Ways of Zen – Rethinking Hidden Confounding</a:t>
            </a:r>
          </a:p>
        </p:txBody>
      </p:sp>
      <p:sp>
        <p:nvSpPr>
          <p:cNvPr id="36" name="Freeform 3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7" name="Group 37"/>
          <p:cNvGrpSpPr/>
          <p:nvPr/>
        </p:nvGrpSpPr>
        <p:grpSpPr>
          <a:xfrm>
            <a:off x="8018823" y="7283385"/>
            <a:ext cx="9112568" cy="38100"/>
            <a:chOff x="0" y="0"/>
            <a:chExt cx="12150091" cy="50800"/>
          </a:xfrm>
        </p:grpSpPr>
        <p:sp>
          <p:nvSpPr>
            <p:cNvPr id="38" name="Freeform 38"/>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39" name="TextBox 39"/>
          <p:cNvSpPr txBox="1"/>
          <p:nvPr/>
        </p:nvSpPr>
        <p:spPr>
          <a:xfrm>
            <a:off x="8169904" y="7335445"/>
            <a:ext cx="559661" cy="422250"/>
          </a:xfrm>
          <a:prstGeom prst="rect">
            <a:avLst/>
          </a:prstGeom>
        </p:spPr>
        <p:txBody>
          <a:bodyPr lIns="0" tIns="0" rIns="0" bIns="0" rtlCol="0" anchor="t">
            <a:spAutoFit/>
          </a:bodyPr>
          <a:lstStyle/>
          <a:p>
            <a:pPr algn="l">
              <a:lnSpc>
                <a:spcPts val="3499"/>
              </a:lnSpc>
            </a:pPr>
            <a:r>
              <a:rPr lang="en-US" sz="2499">
                <a:solidFill>
                  <a:srgbClr val="00CD8F"/>
                </a:solidFill>
                <a:latin typeface="Lexend Deca"/>
                <a:ea typeface="Lexend Deca"/>
                <a:cs typeface="Lexend Deca"/>
                <a:sym typeface="Lexend Deca"/>
              </a:rPr>
              <a:t>05</a:t>
            </a:r>
          </a:p>
        </p:txBody>
      </p:sp>
      <p:sp>
        <p:nvSpPr>
          <p:cNvPr id="40" name="TextBox 40"/>
          <p:cNvSpPr txBox="1"/>
          <p:nvPr/>
        </p:nvSpPr>
        <p:spPr>
          <a:xfrm>
            <a:off x="9016283" y="7488798"/>
            <a:ext cx="8942787"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Sensitivity Analysis with Python &amp; DoWhy</a:t>
            </a:r>
          </a:p>
        </p:txBody>
      </p:sp>
      <p:grpSp>
        <p:nvGrpSpPr>
          <p:cNvPr id="41" name="Group 41"/>
          <p:cNvGrpSpPr/>
          <p:nvPr/>
        </p:nvGrpSpPr>
        <p:grpSpPr>
          <a:xfrm>
            <a:off x="8019015" y="8240330"/>
            <a:ext cx="9112568" cy="38100"/>
            <a:chOff x="0" y="0"/>
            <a:chExt cx="12150091" cy="50800"/>
          </a:xfrm>
        </p:grpSpPr>
        <p:sp>
          <p:nvSpPr>
            <p:cNvPr id="42" name="Freeform 42"/>
            <p:cNvSpPr/>
            <p:nvPr/>
          </p:nvSpPr>
          <p:spPr>
            <a:xfrm>
              <a:off x="25400" y="0"/>
              <a:ext cx="12099290" cy="50800"/>
            </a:xfrm>
            <a:custGeom>
              <a:avLst/>
              <a:gdLst/>
              <a:ahLst/>
              <a:cxnLst/>
              <a:rect l="l" t="t" r="r" b="b"/>
              <a:pathLst>
                <a:path w="12099290" h="50800">
                  <a:moveTo>
                    <a:pt x="0" y="0"/>
                  </a:moveTo>
                  <a:lnTo>
                    <a:pt x="12099290" y="0"/>
                  </a:lnTo>
                  <a:lnTo>
                    <a:pt x="12099290" y="50800"/>
                  </a:lnTo>
                  <a:lnTo>
                    <a:pt x="0" y="50800"/>
                  </a:lnTo>
                  <a:close/>
                </a:path>
              </a:pathLst>
            </a:custGeom>
            <a:solidFill>
              <a:srgbClr val="000000"/>
            </a:solidFill>
          </p:spPr>
          <p:txBody>
            <a:bodyPr/>
            <a:lstStyle/>
            <a:p>
              <a:endParaRPr lang="en-US"/>
            </a:p>
          </p:txBody>
        </p:sp>
      </p:grpSp>
      <p:sp>
        <p:nvSpPr>
          <p:cNvPr id="43" name="TextBox 43"/>
          <p:cNvSpPr txBox="1"/>
          <p:nvPr/>
        </p:nvSpPr>
        <p:spPr>
          <a:xfrm>
            <a:off x="8172478" y="8292390"/>
            <a:ext cx="557087" cy="422250"/>
          </a:xfrm>
          <a:prstGeom prst="rect">
            <a:avLst/>
          </a:prstGeom>
        </p:spPr>
        <p:txBody>
          <a:bodyPr lIns="0" tIns="0" rIns="0" bIns="0" rtlCol="0" anchor="t">
            <a:spAutoFit/>
          </a:bodyPr>
          <a:lstStyle/>
          <a:p>
            <a:pPr algn="l">
              <a:lnSpc>
                <a:spcPts val="3499"/>
              </a:lnSpc>
            </a:pPr>
            <a:r>
              <a:rPr lang="en-US" sz="2499">
                <a:solidFill>
                  <a:srgbClr val="00CD8F"/>
                </a:solidFill>
                <a:latin typeface="Lexend Deca"/>
                <a:ea typeface="Lexend Deca"/>
                <a:cs typeface="Lexend Deca"/>
                <a:sym typeface="Lexend Deca"/>
              </a:rPr>
              <a:t>06</a:t>
            </a:r>
          </a:p>
        </p:txBody>
      </p:sp>
      <p:sp>
        <p:nvSpPr>
          <p:cNvPr id="44" name="TextBox 44"/>
          <p:cNvSpPr txBox="1"/>
          <p:nvPr/>
        </p:nvSpPr>
        <p:spPr>
          <a:xfrm>
            <a:off x="9016283" y="8354630"/>
            <a:ext cx="3686035"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Wrapping it Up!</a:t>
            </a:r>
          </a:p>
        </p:txBody>
      </p:sp>
      <p:sp>
        <p:nvSpPr>
          <p:cNvPr id="45" name="TextBox 45"/>
          <p:cNvSpPr txBox="1"/>
          <p:nvPr/>
        </p:nvSpPr>
        <p:spPr>
          <a:xfrm>
            <a:off x="8997233" y="3402881"/>
            <a:ext cx="7087086" cy="528320"/>
          </a:xfrm>
          <a:prstGeom prst="rect">
            <a:avLst/>
          </a:prstGeom>
        </p:spPr>
        <p:txBody>
          <a:bodyPr lIns="0" tIns="0" rIns="0" bIns="0" rtlCol="0" anchor="t">
            <a:spAutoFit/>
          </a:bodyPr>
          <a:lstStyle/>
          <a:p>
            <a:pPr algn="l">
              <a:lnSpc>
                <a:spcPts val="4480"/>
              </a:lnSpc>
            </a:pPr>
            <a:r>
              <a:rPr lang="en-US" sz="3200">
                <a:solidFill>
                  <a:srgbClr val="000000"/>
                </a:solidFill>
                <a:latin typeface="Lexend Deca"/>
                <a:ea typeface="Lexend Deca"/>
                <a:cs typeface="Lexend Deca"/>
                <a:sym typeface="Lexend Deca"/>
              </a:rPr>
              <a:t>The Basics of Causal Thinking</a:t>
            </a:r>
          </a:p>
        </p:txBody>
      </p:sp>
    </p:spTree>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l="-18095" r="-18095"/>
              </a:stretch>
            </a:blipFill>
          </p:spPr>
          <p:txBody>
            <a:bodyPr/>
            <a:lstStyle/>
            <a:p>
              <a:endParaRPr lang="en-US"/>
            </a:p>
          </p:txBody>
        </p:sp>
      </p:grpSp>
      <p:sp>
        <p:nvSpPr>
          <p:cNvPr id="4" name="TextBox 4"/>
          <p:cNvSpPr txBox="1"/>
          <p:nvPr/>
        </p:nvSpPr>
        <p:spPr>
          <a:xfrm>
            <a:off x="1028700" y="4346575"/>
            <a:ext cx="10858500" cy="3670275"/>
          </a:xfrm>
          <a:prstGeom prst="rect">
            <a:avLst/>
          </a:prstGeom>
        </p:spPr>
        <p:txBody>
          <a:bodyPr lIns="0" tIns="0" rIns="0" bIns="0" rtlCol="0" anchor="t">
            <a:spAutoFit/>
          </a:bodyPr>
          <a:lstStyle/>
          <a:p>
            <a:pPr algn="l">
              <a:lnSpc>
                <a:spcPts val="9799"/>
              </a:lnSpc>
            </a:pPr>
            <a:r>
              <a:rPr lang="en-US" sz="6998">
                <a:solidFill>
                  <a:srgbClr val="FFFFFF"/>
                </a:solidFill>
                <a:latin typeface="Outfit"/>
                <a:ea typeface="Outfit"/>
                <a:cs typeface="Outfit"/>
                <a:sym typeface="Outfit"/>
              </a:rPr>
              <a:t>Section 00: </a:t>
            </a:r>
            <a:r>
              <a:rPr lang="en-US" sz="6998" b="1">
                <a:solidFill>
                  <a:srgbClr val="FFFFFF"/>
                </a:solidFill>
                <a:latin typeface="Outfit Bold"/>
                <a:ea typeface="Outfit Bold"/>
                <a:cs typeface="Outfit Bold"/>
                <a:sym typeface="Outfit Bold"/>
              </a:rPr>
              <a:t>What’s the Fuss? Causality, Decision-Making &amp; Science</a:t>
            </a:r>
          </a:p>
        </p:txBody>
      </p:sp>
      <p:grpSp>
        <p:nvGrpSpPr>
          <p:cNvPr id="5" name="Group 5"/>
          <p:cNvGrpSpPr/>
          <p:nvPr/>
        </p:nvGrpSpPr>
        <p:grpSpPr>
          <a:xfrm>
            <a:off x="1009650" y="4252160"/>
            <a:ext cx="11399520" cy="38100"/>
            <a:chOff x="0" y="0"/>
            <a:chExt cx="15199360" cy="50800"/>
          </a:xfrm>
        </p:grpSpPr>
        <p:sp>
          <p:nvSpPr>
            <p:cNvPr id="6" name="Freeform 6"/>
            <p:cNvSpPr/>
            <p:nvPr/>
          </p:nvSpPr>
          <p:spPr>
            <a:xfrm>
              <a:off x="25400" y="0"/>
              <a:ext cx="15148561" cy="50800"/>
            </a:xfrm>
            <a:custGeom>
              <a:avLst/>
              <a:gdLst/>
              <a:ahLst/>
              <a:cxnLst/>
              <a:rect l="l" t="t" r="r" b="b"/>
              <a:pathLst>
                <a:path w="15148561" h="50800">
                  <a:moveTo>
                    <a:pt x="0" y="0"/>
                  </a:moveTo>
                  <a:lnTo>
                    <a:pt x="15148561" y="0"/>
                  </a:lnTo>
                  <a:lnTo>
                    <a:pt x="15148561" y="50800"/>
                  </a:lnTo>
                  <a:lnTo>
                    <a:pt x="0" y="50800"/>
                  </a:lnTo>
                  <a:close/>
                </a:path>
              </a:pathLst>
            </a:custGeom>
            <a:solidFill>
              <a:srgbClr val="FFFFFF"/>
            </a:solidFill>
          </p:spPr>
          <p:txBody>
            <a:bodyPr/>
            <a:lstStyle/>
            <a:p>
              <a:endParaRPr lang="en-US"/>
            </a:p>
          </p:txBody>
        </p:sp>
      </p:grpSp>
      <p:sp>
        <p:nvSpPr>
          <p:cNvPr id="7" name="Freeform 7"/>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t="-30337" b="-30337"/>
            </a:stretch>
          </a:blipFill>
        </p:spPr>
        <p:txBody>
          <a:bodyPr/>
          <a:lstStyle/>
          <a:p>
            <a:endParaRPr lang="en-US"/>
          </a:p>
        </p:txBody>
      </p:sp>
    </p:spTree>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50016" y="2504895"/>
            <a:ext cx="1787969" cy="1787969"/>
          </a:xfrm>
          <a:custGeom>
            <a:avLst/>
            <a:gdLst/>
            <a:ahLst/>
            <a:cxnLst/>
            <a:rect l="l" t="t" r="r" b="b"/>
            <a:pathLst>
              <a:path w="1787969" h="1787969">
                <a:moveTo>
                  <a:pt x="0" y="0"/>
                </a:moveTo>
                <a:lnTo>
                  <a:pt x="1787968" y="0"/>
                </a:lnTo>
                <a:lnTo>
                  <a:pt x="1787968" y="1787968"/>
                </a:lnTo>
                <a:lnTo>
                  <a:pt x="0" y="1787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885151" y="5022901"/>
            <a:ext cx="12517698" cy="2759204"/>
          </a:xfrm>
          <a:prstGeom prst="rect">
            <a:avLst/>
          </a:prstGeom>
        </p:spPr>
        <p:txBody>
          <a:bodyPr lIns="0" tIns="0" rIns="0" bIns="0" rtlCol="0" anchor="t">
            <a:spAutoFit/>
          </a:bodyPr>
          <a:lstStyle/>
          <a:p>
            <a:pPr algn="ctr">
              <a:lnSpc>
                <a:spcPts val="7398"/>
              </a:lnSpc>
            </a:pPr>
            <a:r>
              <a:rPr lang="en-US" sz="5284" b="1">
                <a:solidFill>
                  <a:srgbClr val="000000"/>
                </a:solidFill>
                <a:latin typeface="Canva Sans Bold"/>
                <a:ea typeface="Canva Sans Bold"/>
                <a:cs typeface="Canva Sans Bold"/>
                <a:sym typeface="Canva Sans Bold"/>
              </a:rPr>
              <a:t>2 datasets containing data on marketing spend</a:t>
            </a:r>
          </a:p>
          <a:p>
            <a:pPr algn="ctr">
              <a:lnSpc>
                <a:spcPts val="7398"/>
              </a:lnSpc>
            </a:pPr>
            <a:r>
              <a:rPr lang="en-US" sz="5284" b="1">
                <a:solidFill>
                  <a:srgbClr val="000000"/>
                </a:solidFill>
                <a:latin typeface="Canva Sans Bold"/>
                <a:ea typeface="Canva Sans Bold"/>
                <a:cs typeface="Canva Sans Bold"/>
                <a:sym typeface="Canva Sans Bold"/>
              </a:rPr>
              <a:t>and sales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12334" y="3538361"/>
            <a:ext cx="1863332" cy="1863332"/>
          </a:xfrm>
          <a:custGeom>
            <a:avLst/>
            <a:gdLst/>
            <a:ahLst/>
            <a:cxnLst/>
            <a:rect l="l" t="t" r="r" b="b"/>
            <a:pathLst>
              <a:path w="1863332" h="1863332">
                <a:moveTo>
                  <a:pt x="0" y="0"/>
                </a:moveTo>
                <a:lnTo>
                  <a:pt x="1863332" y="0"/>
                </a:lnTo>
                <a:lnTo>
                  <a:pt x="1863332" y="1863332"/>
                </a:lnTo>
                <a:lnTo>
                  <a:pt x="0" y="1863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584546" y="5854893"/>
            <a:ext cx="7118909" cy="893745"/>
          </a:xfrm>
          <a:prstGeom prst="rect">
            <a:avLst/>
          </a:prstGeom>
        </p:spPr>
        <p:txBody>
          <a:bodyPr lIns="0" tIns="0" rIns="0" bIns="0" rtlCol="0" anchor="t">
            <a:spAutoFit/>
          </a:bodyPr>
          <a:lstStyle/>
          <a:p>
            <a:pPr algn="ctr">
              <a:lnSpc>
                <a:spcPts val="7398"/>
              </a:lnSpc>
            </a:pPr>
            <a:r>
              <a:rPr lang="en-US" sz="5284" b="1">
                <a:solidFill>
                  <a:srgbClr val="000000"/>
                </a:solidFill>
                <a:latin typeface="Canva Sans Bold"/>
                <a:ea typeface="Canva Sans Bold"/>
                <a:cs typeface="Canva Sans Bold"/>
                <a:sym typeface="Canva Sans Bold"/>
              </a:rPr>
              <a:t>Data was anonymized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l="-18095" r="-18095"/>
              </a:stretch>
            </a:blipFill>
          </p:spPr>
          <p:txBody>
            <a:bodyPr/>
            <a:lstStyle/>
            <a:p>
              <a:endParaRPr lang="en-US"/>
            </a:p>
          </p:txBody>
        </p:sp>
      </p:grpSp>
      <p:sp>
        <p:nvSpPr>
          <p:cNvPr id="4" name="TextBox 4"/>
          <p:cNvSpPr txBox="1"/>
          <p:nvPr/>
        </p:nvSpPr>
        <p:spPr>
          <a:xfrm>
            <a:off x="1028700" y="4537492"/>
            <a:ext cx="14869507" cy="1766541"/>
          </a:xfrm>
          <a:prstGeom prst="rect">
            <a:avLst/>
          </a:prstGeom>
        </p:spPr>
        <p:txBody>
          <a:bodyPr lIns="0" tIns="0" rIns="0" bIns="0" rtlCol="0" anchor="t">
            <a:spAutoFit/>
          </a:bodyPr>
          <a:lstStyle/>
          <a:p>
            <a:pPr algn="l">
              <a:lnSpc>
                <a:spcPts val="6789"/>
              </a:lnSpc>
            </a:pPr>
            <a:r>
              <a:rPr lang="en-US" sz="6998" b="1">
                <a:solidFill>
                  <a:srgbClr val="FFFFFF"/>
                </a:solidFill>
                <a:latin typeface="Outfit Bold"/>
                <a:ea typeface="Outfit Bold"/>
                <a:cs typeface="Outfit Bold"/>
                <a:sym typeface="Outfit Bold"/>
              </a:rPr>
              <a:t>Causal Inference Under Hidden Confounding</a:t>
            </a:r>
          </a:p>
        </p:txBody>
      </p:sp>
      <p:sp>
        <p:nvSpPr>
          <p:cNvPr id="5" name="TextBox 5"/>
          <p:cNvSpPr txBox="1"/>
          <p:nvPr/>
        </p:nvSpPr>
        <p:spPr>
          <a:xfrm>
            <a:off x="1028700" y="6417916"/>
            <a:ext cx="13409951" cy="1518914"/>
          </a:xfrm>
          <a:prstGeom prst="rect">
            <a:avLst/>
          </a:prstGeom>
        </p:spPr>
        <p:txBody>
          <a:bodyPr lIns="0" tIns="0" rIns="0" bIns="0" rtlCol="0" anchor="t">
            <a:spAutoFit/>
          </a:bodyPr>
          <a:lstStyle/>
          <a:p>
            <a:pPr algn="l">
              <a:lnSpc>
                <a:spcPts val="5978"/>
              </a:lnSpc>
            </a:pPr>
            <a:r>
              <a:rPr lang="en-US" sz="5198">
                <a:solidFill>
                  <a:srgbClr val="FFFFFF"/>
                </a:solidFill>
                <a:latin typeface="Outfit"/>
                <a:ea typeface="Outfit"/>
                <a:cs typeface="Outfit"/>
                <a:sym typeface="Outfit"/>
              </a:rPr>
              <a:t>Making Decisions When We Know Less Than We’d Like to</a:t>
            </a:r>
          </a:p>
        </p:txBody>
      </p:sp>
      <p:grpSp>
        <p:nvGrpSpPr>
          <p:cNvPr id="6" name="Group 6"/>
          <p:cNvGrpSpPr/>
          <p:nvPr/>
        </p:nvGrpSpPr>
        <p:grpSpPr>
          <a:xfrm>
            <a:off x="1009650" y="4252160"/>
            <a:ext cx="11399520" cy="38100"/>
            <a:chOff x="0" y="0"/>
            <a:chExt cx="15199360" cy="50800"/>
          </a:xfrm>
        </p:grpSpPr>
        <p:sp>
          <p:nvSpPr>
            <p:cNvPr id="7" name="Freeform 7"/>
            <p:cNvSpPr/>
            <p:nvPr/>
          </p:nvSpPr>
          <p:spPr>
            <a:xfrm>
              <a:off x="25400" y="0"/>
              <a:ext cx="15148561" cy="50800"/>
            </a:xfrm>
            <a:custGeom>
              <a:avLst/>
              <a:gdLst/>
              <a:ahLst/>
              <a:cxnLst/>
              <a:rect l="l" t="t" r="r" b="b"/>
              <a:pathLst>
                <a:path w="15148561" h="50800">
                  <a:moveTo>
                    <a:pt x="0" y="0"/>
                  </a:moveTo>
                  <a:lnTo>
                    <a:pt x="15148561" y="0"/>
                  </a:lnTo>
                  <a:lnTo>
                    <a:pt x="15148561" y="50800"/>
                  </a:lnTo>
                  <a:lnTo>
                    <a:pt x="0" y="50800"/>
                  </a:lnTo>
                  <a:close/>
                </a:path>
              </a:pathLst>
            </a:custGeom>
            <a:solidFill>
              <a:srgbClr val="FFFFFF"/>
            </a:solidFill>
          </p:spPr>
          <p:txBody>
            <a:bodyPr/>
            <a:lstStyle/>
            <a:p>
              <a:endParaRPr lang="en-US"/>
            </a:p>
          </p:txBody>
        </p:sp>
      </p:grpSp>
      <p:sp>
        <p:nvSpPr>
          <p:cNvPr id="8" name="Freeform 8"/>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t="-30337" b="-30337"/>
            </a:stretch>
          </a:blipFill>
        </p:spPr>
        <p:txBody>
          <a:bodyPr/>
          <a:lstStyle/>
          <a:p>
            <a:endParaRPr lang="en-US"/>
          </a:p>
        </p:txBody>
      </p:sp>
    </p:spTree>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17375" y="3453578"/>
            <a:ext cx="1853250" cy="1886259"/>
          </a:xfrm>
          <a:custGeom>
            <a:avLst/>
            <a:gdLst/>
            <a:ahLst/>
            <a:cxnLst/>
            <a:rect l="l" t="t" r="r" b="b"/>
            <a:pathLst>
              <a:path w="1853250" h="1886259">
                <a:moveTo>
                  <a:pt x="0" y="0"/>
                </a:moveTo>
                <a:lnTo>
                  <a:pt x="1853250" y="0"/>
                </a:lnTo>
                <a:lnTo>
                  <a:pt x="1853250" y="1886259"/>
                </a:lnTo>
                <a:lnTo>
                  <a:pt x="0" y="1886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399073" y="3807854"/>
            <a:ext cx="1489854" cy="1531983"/>
          </a:xfrm>
          <a:custGeom>
            <a:avLst/>
            <a:gdLst/>
            <a:ahLst/>
            <a:cxnLst/>
            <a:rect l="l" t="t" r="r" b="b"/>
            <a:pathLst>
              <a:path w="1489854" h="1531983">
                <a:moveTo>
                  <a:pt x="0" y="0"/>
                </a:moveTo>
                <a:lnTo>
                  <a:pt x="1489854" y="0"/>
                </a:lnTo>
                <a:lnTo>
                  <a:pt x="1489854" y="1531983"/>
                </a:lnTo>
                <a:lnTo>
                  <a:pt x="0" y="1531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679021" y="5939677"/>
            <a:ext cx="6929957" cy="893745"/>
          </a:xfrm>
          <a:prstGeom prst="rect">
            <a:avLst/>
          </a:prstGeom>
        </p:spPr>
        <p:txBody>
          <a:bodyPr lIns="0" tIns="0" rIns="0" bIns="0" rtlCol="0" anchor="t">
            <a:spAutoFit/>
          </a:bodyPr>
          <a:lstStyle/>
          <a:p>
            <a:pPr algn="ctr">
              <a:lnSpc>
                <a:spcPts val="7398"/>
              </a:lnSpc>
            </a:pPr>
            <a:r>
              <a:rPr lang="en-US" sz="5284" b="1">
                <a:solidFill>
                  <a:srgbClr val="000000"/>
                </a:solidFill>
                <a:latin typeface="Canva Sans Bold"/>
                <a:ea typeface="Canva Sans Bold"/>
                <a:cs typeface="Canva Sans Bold"/>
                <a:sym typeface="Canva Sans Bold"/>
              </a:rPr>
              <a:t>No expert knowledge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17044" y="2958952"/>
            <a:ext cx="1853911" cy="1853911"/>
          </a:xfrm>
          <a:custGeom>
            <a:avLst/>
            <a:gdLst/>
            <a:ahLst/>
            <a:cxnLst/>
            <a:rect l="l" t="t" r="r" b="b"/>
            <a:pathLst>
              <a:path w="1853911" h="1853911">
                <a:moveTo>
                  <a:pt x="0" y="0"/>
                </a:moveTo>
                <a:lnTo>
                  <a:pt x="1853912" y="0"/>
                </a:lnTo>
                <a:lnTo>
                  <a:pt x="1853912" y="1853912"/>
                </a:lnTo>
                <a:lnTo>
                  <a:pt x="0" y="18539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335724" y="5501573"/>
            <a:ext cx="9616551" cy="1826475"/>
          </a:xfrm>
          <a:prstGeom prst="rect">
            <a:avLst/>
          </a:prstGeom>
        </p:spPr>
        <p:txBody>
          <a:bodyPr lIns="0" tIns="0" rIns="0" bIns="0" rtlCol="0" anchor="t">
            <a:spAutoFit/>
          </a:bodyPr>
          <a:lstStyle/>
          <a:p>
            <a:pPr algn="ctr">
              <a:lnSpc>
                <a:spcPts val="7398"/>
              </a:lnSpc>
            </a:pPr>
            <a:r>
              <a:rPr lang="en-US" sz="5284" b="1">
                <a:solidFill>
                  <a:srgbClr val="000000"/>
                </a:solidFill>
                <a:latin typeface="Canva Sans Bold"/>
                <a:ea typeface="Canva Sans Bold"/>
                <a:cs typeface="Canva Sans Bold"/>
                <a:sym typeface="Canva Sans Bold"/>
              </a:rPr>
              <a:t>Question:</a:t>
            </a:r>
          </a:p>
          <a:p>
            <a:pPr algn="ctr">
              <a:lnSpc>
                <a:spcPts val="7398"/>
              </a:lnSpc>
            </a:pPr>
            <a:r>
              <a:rPr lang="en-US" sz="5284" b="1">
                <a:solidFill>
                  <a:srgbClr val="000000"/>
                </a:solidFill>
                <a:latin typeface="Canva Sans Bold"/>
                <a:ea typeface="Canva Sans Bold"/>
                <a:cs typeface="Canva Sans Bold"/>
                <a:sym typeface="Canva Sans Bold"/>
              </a:rPr>
              <a:t>Should we run the campaign?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74303" y="2941278"/>
            <a:ext cx="1939394" cy="1805400"/>
          </a:xfrm>
          <a:custGeom>
            <a:avLst/>
            <a:gdLst/>
            <a:ahLst/>
            <a:cxnLst/>
            <a:rect l="l" t="t" r="r" b="b"/>
            <a:pathLst>
              <a:path w="1939394" h="1805400">
                <a:moveTo>
                  <a:pt x="0" y="0"/>
                </a:moveTo>
                <a:lnTo>
                  <a:pt x="1939394" y="0"/>
                </a:lnTo>
                <a:lnTo>
                  <a:pt x="1939394" y="1805400"/>
                </a:lnTo>
                <a:lnTo>
                  <a:pt x="0" y="1805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115309" y="5519247"/>
            <a:ext cx="10057381" cy="1826475"/>
          </a:xfrm>
          <a:prstGeom prst="rect">
            <a:avLst/>
          </a:prstGeom>
        </p:spPr>
        <p:txBody>
          <a:bodyPr lIns="0" tIns="0" rIns="0" bIns="0" rtlCol="0" anchor="t">
            <a:spAutoFit/>
          </a:bodyPr>
          <a:lstStyle/>
          <a:p>
            <a:pPr algn="ctr">
              <a:lnSpc>
                <a:spcPts val="7398"/>
              </a:lnSpc>
            </a:pPr>
            <a:r>
              <a:rPr lang="en-US" sz="5284" b="1" dirty="0">
                <a:solidFill>
                  <a:srgbClr val="000000"/>
                </a:solidFill>
                <a:latin typeface="Canva Sans Bold"/>
                <a:ea typeface="Canva Sans Bold"/>
                <a:cs typeface="Canva Sans Bold"/>
                <a:sym typeface="Canva Sans Bold"/>
              </a:rPr>
              <a:t>You can use any technique you want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0A3D1-2B9B-78F9-CA93-1245F905E0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D6B7FB-29D0-AB46-1443-A9D268E2EA8F}"/>
              </a:ext>
            </a:extLst>
          </p:cNvPr>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869685831"/>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3"/>
            <a:stretch>
              <a:fillRect/>
            </a:stretch>
          </a:blipFill>
        </p:spPr>
        <p:txBody>
          <a:bodyPr/>
          <a:lstStyle/>
          <a:p>
            <a:endParaRPr lang="en-US"/>
          </a:p>
        </p:txBody>
      </p:sp>
      <p:sp>
        <p:nvSpPr>
          <p:cNvPr id="3" name="TextBox 3">
            <a:extLst>
              <a:ext uri="{FF2B5EF4-FFF2-40B4-BE49-F238E27FC236}">
                <a16:creationId xmlns:a16="http://schemas.microsoft.com/office/drawing/2014/main" id="{FC51D9AE-99DD-BA97-A3A0-0437847B1F2A}"/>
              </a:ext>
            </a:extLst>
          </p:cNvPr>
          <p:cNvSpPr txBox="1"/>
          <p:nvPr/>
        </p:nvSpPr>
        <p:spPr>
          <a:xfrm>
            <a:off x="5219954" y="8724900"/>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Obtained coefficient</a:t>
            </a:r>
          </a:p>
        </p:txBody>
      </p:sp>
      <p:sp>
        <p:nvSpPr>
          <p:cNvPr id="4" name="TextBox 3">
            <a:extLst>
              <a:ext uri="{FF2B5EF4-FFF2-40B4-BE49-F238E27FC236}">
                <a16:creationId xmlns:a16="http://schemas.microsoft.com/office/drawing/2014/main" id="{B9EF994B-A2FD-4E89-4F02-30D47E0DBAB6}"/>
              </a:ext>
            </a:extLst>
          </p:cNvPr>
          <p:cNvSpPr txBox="1"/>
          <p:nvPr/>
        </p:nvSpPr>
        <p:spPr>
          <a:xfrm rot="16200000">
            <a:off x="-682483" y="4652528"/>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Frequency</a:t>
            </a:r>
          </a:p>
        </p:txBody>
      </p:sp>
    </p:spTree>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stretch>
            <a:fillRect/>
          </a:stretch>
        </p:blipFill>
        <p:spPr>
          <a:xfrm>
            <a:off x="7505757" y="1484730"/>
            <a:ext cx="2959949" cy="1002685"/>
          </a:xfrm>
          <a:prstGeom prst="rect">
            <a:avLst/>
          </a:prstGeom>
        </p:spPr>
      </p:pic>
      <p:sp>
        <p:nvSpPr>
          <p:cNvPr id="4" name="TextBox 3">
            <a:extLst>
              <a:ext uri="{FF2B5EF4-FFF2-40B4-BE49-F238E27FC236}">
                <a16:creationId xmlns:a16="http://schemas.microsoft.com/office/drawing/2014/main" id="{C3344FC4-D03D-8232-1169-7CDC3D8EB686}"/>
              </a:ext>
            </a:extLst>
          </p:cNvPr>
          <p:cNvSpPr txBox="1"/>
          <p:nvPr/>
        </p:nvSpPr>
        <p:spPr>
          <a:xfrm>
            <a:off x="5219954" y="8724900"/>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Obtained coefficient</a:t>
            </a:r>
          </a:p>
        </p:txBody>
      </p:sp>
      <p:sp>
        <p:nvSpPr>
          <p:cNvPr id="5" name="TextBox 4">
            <a:extLst>
              <a:ext uri="{FF2B5EF4-FFF2-40B4-BE49-F238E27FC236}">
                <a16:creationId xmlns:a16="http://schemas.microsoft.com/office/drawing/2014/main" id="{584CF6D1-CE0F-31AD-3F4C-6C79854F3002}"/>
              </a:ext>
            </a:extLst>
          </p:cNvPr>
          <p:cNvSpPr txBox="1"/>
          <p:nvPr/>
        </p:nvSpPr>
        <p:spPr>
          <a:xfrm rot="16200000">
            <a:off x="-682483" y="4652528"/>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Frequency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2"/>
            <a:stretch>
              <a:fillRect/>
            </a:stretch>
          </a:blipFill>
        </p:spPr>
        <p:txBody>
          <a:bodyPr/>
          <a:lstStyle/>
          <a:p>
            <a:endParaRPr lang="en-US"/>
          </a:p>
        </p:txBody>
      </p:sp>
      <p:pic>
        <p:nvPicPr>
          <p:cNvPr id="4" name="Picture 4"/>
          <p:cNvPicPr>
            <a:picLocks noChangeAspect="1"/>
          </p:cNvPicPr>
          <p:nvPr/>
        </p:nvPicPr>
        <p:blipFill>
          <a:blip r:embed="rId3"/>
          <a:stretch>
            <a:fillRect/>
          </a:stretch>
        </p:blipFill>
        <p:spPr>
          <a:xfrm>
            <a:off x="7505757" y="1484730"/>
            <a:ext cx="2959949" cy="1002685"/>
          </a:xfrm>
          <a:prstGeom prst="rect">
            <a:avLst/>
          </a:prstGeom>
        </p:spPr>
      </p:pic>
      <p:sp>
        <p:nvSpPr>
          <p:cNvPr id="5" name="TextBox 3">
            <a:extLst>
              <a:ext uri="{FF2B5EF4-FFF2-40B4-BE49-F238E27FC236}">
                <a16:creationId xmlns:a16="http://schemas.microsoft.com/office/drawing/2014/main" id="{A56701AB-38B8-05DA-D14A-1EFF027998B1}"/>
              </a:ext>
            </a:extLst>
          </p:cNvPr>
          <p:cNvSpPr txBox="1"/>
          <p:nvPr/>
        </p:nvSpPr>
        <p:spPr>
          <a:xfrm>
            <a:off x="5219954" y="8724900"/>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Obtained coefficient</a:t>
            </a:r>
          </a:p>
        </p:txBody>
      </p:sp>
      <p:sp>
        <p:nvSpPr>
          <p:cNvPr id="6" name="TextBox 5">
            <a:extLst>
              <a:ext uri="{FF2B5EF4-FFF2-40B4-BE49-F238E27FC236}">
                <a16:creationId xmlns:a16="http://schemas.microsoft.com/office/drawing/2014/main" id="{D7AD0E41-72EA-DABA-6E2C-244F800E723D}"/>
              </a:ext>
            </a:extLst>
          </p:cNvPr>
          <p:cNvSpPr txBox="1"/>
          <p:nvPr/>
        </p:nvSpPr>
        <p:spPr>
          <a:xfrm rot="16200000">
            <a:off x="-682483" y="4652528"/>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Frequency</a:t>
            </a:r>
          </a:p>
        </p:txBody>
      </p:sp>
      <p:sp>
        <p:nvSpPr>
          <p:cNvPr id="7" name="TextBox 3">
            <a:extLst>
              <a:ext uri="{FF2B5EF4-FFF2-40B4-BE49-F238E27FC236}">
                <a16:creationId xmlns:a16="http://schemas.microsoft.com/office/drawing/2014/main" id="{97866868-9E45-F713-CC62-685A0407DB41}"/>
              </a:ext>
            </a:extLst>
          </p:cNvPr>
          <p:cNvSpPr txBox="1"/>
          <p:nvPr/>
        </p:nvSpPr>
        <p:spPr>
          <a:xfrm>
            <a:off x="7742249" y="2285416"/>
            <a:ext cx="5446913" cy="422366"/>
          </a:xfrm>
          <a:prstGeom prst="rect">
            <a:avLst/>
          </a:prstGeom>
        </p:spPr>
        <p:txBody>
          <a:bodyPr wrap="square" lIns="0" tIns="0" rIns="0" bIns="0" rtlCol="0" anchor="t">
            <a:spAutoFit/>
          </a:bodyPr>
          <a:lstStyle/>
          <a:p>
            <a:pPr>
              <a:lnSpc>
                <a:spcPts val="3494"/>
              </a:lnSpc>
            </a:pPr>
            <a:r>
              <a:rPr lang="en-US" sz="2496" dirty="0">
                <a:solidFill>
                  <a:srgbClr val="FF3131"/>
                </a:solidFill>
                <a:latin typeface="Canva Sans"/>
                <a:ea typeface="Canva Sans"/>
                <a:cs typeface="Canva Sans"/>
                <a:sym typeface="Canva Sans"/>
              </a:rPr>
              <a:t>Statistically </a:t>
            </a:r>
            <a:r>
              <a:rPr lang="en-US" sz="2496" b="1" dirty="0">
                <a:solidFill>
                  <a:srgbClr val="FF3131"/>
                </a:solidFill>
                <a:latin typeface="Canva Sans Bold"/>
                <a:ea typeface="Canva Sans Bold"/>
                <a:cs typeface="Canva Sans Bold"/>
                <a:sym typeface="Canva Sans Bold"/>
              </a:rPr>
              <a:t>not different</a:t>
            </a:r>
            <a:r>
              <a:rPr lang="en-US" sz="2496" dirty="0">
                <a:solidFill>
                  <a:srgbClr val="FF3131"/>
                </a:solidFill>
                <a:latin typeface="Canva Sans"/>
                <a:ea typeface="Canva Sans"/>
                <a:cs typeface="Canva Sans"/>
                <a:sym typeface="Canva Sans"/>
              </a:rPr>
              <a:t> from </a:t>
            </a:r>
            <a:r>
              <a:rPr lang="en-US" sz="2496" b="1" dirty="0">
                <a:solidFill>
                  <a:srgbClr val="FF3131"/>
                </a:solidFill>
                <a:latin typeface="Canva Sans Bold"/>
                <a:ea typeface="Canva Sans Bold"/>
                <a:cs typeface="Canva Sans Bold"/>
                <a:sym typeface="Canva Sans Bold"/>
              </a:rPr>
              <a:t>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7742249" y="2285416"/>
            <a:ext cx="5446913" cy="422366"/>
          </a:xfrm>
          <a:prstGeom prst="rect">
            <a:avLst/>
          </a:prstGeom>
        </p:spPr>
        <p:txBody>
          <a:bodyPr wrap="square" lIns="0" tIns="0" rIns="0" bIns="0" rtlCol="0" anchor="t">
            <a:spAutoFit/>
          </a:bodyPr>
          <a:lstStyle/>
          <a:p>
            <a:pPr>
              <a:lnSpc>
                <a:spcPts val="3494"/>
              </a:lnSpc>
            </a:pPr>
            <a:r>
              <a:rPr lang="en-US" sz="2496" dirty="0">
                <a:solidFill>
                  <a:srgbClr val="FF3131"/>
                </a:solidFill>
                <a:latin typeface="Canva Sans"/>
                <a:ea typeface="Canva Sans"/>
                <a:cs typeface="Canva Sans"/>
                <a:sym typeface="Canva Sans"/>
              </a:rPr>
              <a:t>Statistically </a:t>
            </a:r>
            <a:r>
              <a:rPr lang="en-US" sz="2496" b="1" dirty="0">
                <a:solidFill>
                  <a:srgbClr val="FF3131"/>
                </a:solidFill>
                <a:latin typeface="Canva Sans Bold"/>
                <a:ea typeface="Canva Sans Bold"/>
                <a:cs typeface="Canva Sans Bold"/>
                <a:sym typeface="Canva Sans Bold"/>
              </a:rPr>
              <a:t>not different</a:t>
            </a:r>
            <a:r>
              <a:rPr lang="en-US" sz="2496" dirty="0">
                <a:solidFill>
                  <a:srgbClr val="FF3131"/>
                </a:solidFill>
                <a:latin typeface="Canva Sans"/>
                <a:ea typeface="Canva Sans"/>
                <a:cs typeface="Canva Sans"/>
                <a:sym typeface="Canva Sans"/>
              </a:rPr>
              <a:t> from </a:t>
            </a:r>
            <a:r>
              <a:rPr lang="en-US" sz="2496" b="1" dirty="0">
                <a:solidFill>
                  <a:srgbClr val="FF3131"/>
                </a:solidFill>
                <a:latin typeface="Canva Sans Bold"/>
                <a:ea typeface="Canva Sans Bold"/>
                <a:cs typeface="Canva Sans Bold"/>
                <a:sym typeface="Canva Sans Bold"/>
              </a:rPr>
              <a:t>0</a:t>
            </a:r>
          </a:p>
        </p:txBody>
      </p:sp>
      <p:sp>
        <p:nvSpPr>
          <p:cNvPr id="4" name="TextBox 4"/>
          <p:cNvSpPr txBox="1"/>
          <p:nvPr/>
        </p:nvSpPr>
        <p:spPr>
          <a:xfrm>
            <a:off x="7742249" y="2707782"/>
            <a:ext cx="4258151" cy="422366"/>
          </a:xfrm>
          <a:prstGeom prst="rect">
            <a:avLst/>
          </a:prstGeom>
        </p:spPr>
        <p:txBody>
          <a:bodyPr lIns="0" tIns="0" rIns="0" bIns="0" rtlCol="0" anchor="t">
            <a:spAutoFit/>
          </a:bodyPr>
          <a:lstStyle/>
          <a:p>
            <a:pPr algn="ctr">
              <a:lnSpc>
                <a:spcPts val="3494"/>
              </a:lnSpc>
            </a:pPr>
            <a:r>
              <a:rPr lang="en-US" sz="2496" dirty="0">
                <a:solidFill>
                  <a:srgbClr val="000000"/>
                </a:solidFill>
                <a:latin typeface="Canva Sans"/>
                <a:ea typeface="Canva Sans"/>
                <a:cs typeface="Canva Sans"/>
                <a:sym typeface="Canva Sans"/>
              </a:rPr>
              <a:t>Recommendation: </a:t>
            </a:r>
            <a:r>
              <a:rPr lang="en-US" sz="2496" b="1" dirty="0">
                <a:solidFill>
                  <a:srgbClr val="FF3131"/>
                </a:solidFill>
                <a:latin typeface="Canva Sans Bold"/>
                <a:ea typeface="Canva Sans Bold"/>
                <a:cs typeface="Canva Sans Bold"/>
                <a:sym typeface="Canva Sans Bold"/>
              </a:rPr>
              <a:t>don’t act</a:t>
            </a:r>
          </a:p>
        </p:txBody>
      </p:sp>
      <p:pic>
        <p:nvPicPr>
          <p:cNvPr id="5" name="Picture 5"/>
          <p:cNvPicPr>
            <a:picLocks noChangeAspect="1"/>
          </p:cNvPicPr>
          <p:nvPr/>
        </p:nvPicPr>
        <p:blipFill>
          <a:blip r:embed="rId4"/>
          <a:stretch>
            <a:fillRect/>
          </a:stretch>
        </p:blipFill>
        <p:spPr>
          <a:xfrm>
            <a:off x="7505757" y="1484730"/>
            <a:ext cx="2959949" cy="1002685"/>
          </a:xfrm>
          <a:prstGeom prst="rect">
            <a:avLst/>
          </a:prstGeom>
        </p:spPr>
      </p:pic>
      <p:sp>
        <p:nvSpPr>
          <p:cNvPr id="6" name="TextBox 3">
            <a:extLst>
              <a:ext uri="{FF2B5EF4-FFF2-40B4-BE49-F238E27FC236}">
                <a16:creationId xmlns:a16="http://schemas.microsoft.com/office/drawing/2014/main" id="{28DBD4E8-7377-2499-8F0C-F18362B63D8B}"/>
              </a:ext>
            </a:extLst>
          </p:cNvPr>
          <p:cNvSpPr txBox="1"/>
          <p:nvPr/>
        </p:nvSpPr>
        <p:spPr>
          <a:xfrm>
            <a:off x="5219954" y="8724900"/>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Obtained coefficient</a:t>
            </a:r>
          </a:p>
        </p:txBody>
      </p:sp>
      <p:sp>
        <p:nvSpPr>
          <p:cNvPr id="7" name="TextBox 6">
            <a:extLst>
              <a:ext uri="{FF2B5EF4-FFF2-40B4-BE49-F238E27FC236}">
                <a16:creationId xmlns:a16="http://schemas.microsoft.com/office/drawing/2014/main" id="{DDA32566-0733-F07F-E1FB-070D7547AF31}"/>
              </a:ext>
            </a:extLst>
          </p:cNvPr>
          <p:cNvSpPr txBox="1"/>
          <p:nvPr/>
        </p:nvSpPr>
        <p:spPr>
          <a:xfrm rot="16200000">
            <a:off x="-682483" y="4652528"/>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Frequency</a:t>
            </a:r>
          </a:p>
        </p:txBody>
      </p:sp>
    </p:spTree>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2"/>
            <a:stretch>
              <a:fillRect/>
            </a:stretch>
          </a:blipFill>
        </p:spPr>
        <p:txBody>
          <a:bodyPr/>
          <a:lstStyle/>
          <a:p>
            <a:endParaRPr lang="en-US"/>
          </a:p>
        </p:txBody>
      </p:sp>
      <p:sp>
        <p:nvSpPr>
          <p:cNvPr id="5" name="AutoShape 5"/>
          <p:cNvSpPr/>
          <p:nvPr/>
        </p:nvSpPr>
        <p:spPr>
          <a:xfrm flipV="1">
            <a:off x="7023430" y="1617651"/>
            <a:ext cx="0" cy="6634571"/>
          </a:xfrm>
          <a:prstGeom prst="line">
            <a:avLst/>
          </a:prstGeom>
          <a:ln w="38100" cap="flat">
            <a:solidFill>
              <a:srgbClr val="51A60F"/>
            </a:solidFill>
            <a:prstDash val="sysDash"/>
            <a:headEnd type="none" w="sm" len="sm"/>
            <a:tailEnd type="none" w="sm" len="sm"/>
          </a:ln>
        </p:spPr>
        <p:txBody>
          <a:bodyPr/>
          <a:lstStyle/>
          <a:p>
            <a:endParaRPr lang="en-US"/>
          </a:p>
        </p:txBody>
      </p:sp>
      <p:pic>
        <p:nvPicPr>
          <p:cNvPr id="6" name="Picture 6"/>
          <p:cNvPicPr>
            <a:picLocks noChangeAspect="1"/>
          </p:cNvPicPr>
          <p:nvPr/>
        </p:nvPicPr>
        <p:blipFill>
          <a:blip r:embed="rId3"/>
          <a:stretch>
            <a:fillRect/>
          </a:stretch>
        </p:blipFill>
        <p:spPr>
          <a:xfrm>
            <a:off x="7505757" y="1484730"/>
            <a:ext cx="2959949" cy="1002685"/>
          </a:xfrm>
          <a:prstGeom prst="rect">
            <a:avLst/>
          </a:prstGeom>
        </p:spPr>
      </p:pic>
      <p:sp>
        <p:nvSpPr>
          <p:cNvPr id="7" name="TextBox 3">
            <a:extLst>
              <a:ext uri="{FF2B5EF4-FFF2-40B4-BE49-F238E27FC236}">
                <a16:creationId xmlns:a16="http://schemas.microsoft.com/office/drawing/2014/main" id="{6B378F33-7426-649C-242D-F6EE1798BE9B}"/>
              </a:ext>
            </a:extLst>
          </p:cNvPr>
          <p:cNvSpPr txBox="1"/>
          <p:nvPr/>
        </p:nvSpPr>
        <p:spPr>
          <a:xfrm>
            <a:off x="7742249" y="2285416"/>
            <a:ext cx="5446913" cy="422366"/>
          </a:xfrm>
          <a:prstGeom prst="rect">
            <a:avLst/>
          </a:prstGeom>
        </p:spPr>
        <p:txBody>
          <a:bodyPr wrap="square" lIns="0" tIns="0" rIns="0" bIns="0" rtlCol="0" anchor="t">
            <a:spAutoFit/>
          </a:bodyPr>
          <a:lstStyle/>
          <a:p>
            <a:pPr>
              <a:lnSpc>
                <a:spcPts val="3494"/>
              </a:lnSpc>
            </a:pPr>
            <a:r>
              <a:rPr lang="en-US" sz="2496" dirty="0">
                <a:solidFill>
                  <a:srgbClr val="FF3131"/>
                </a:solidFill>
                <a:latin typeface="Canva Sans"/>
                <a:ea typeface="Canva Sans"/>
                <a:cs typeface="Canva Sans"/>
                <a:sym typeface="Canva Sans"/>
              </a:rPr>
              <a:t>Statistically </a:t>
            </a:r>
            <a:r>
              <a:rPr lang="en-US" sz="2496" b="1" dirty="0">
                <a:solidFill>
                  <a:srgbClr val="FF3131"/>
                </a:solidFill>
                <a:latin typeface="Canva Sans Bold"/>
                <a:ea typeface="Canva Sans Bold"/>
                <a:cs typeface="Canva Sans Bold"/>
                <a:sym typeface="Canva Sans Bold"/>
              </a:rPr>
              <a:t>not different</a:t>
            </a:r>
            <a:r>
              <a:rPr lang="en-US" sz="2496" dirty="0">
                <a:solidFill>
                  <a:srgbClr val="FF3131"/>
                </a:solidFill>
                <a:latin typeface="Canva Sans"/>
                <a:ea typeface="Canva Sans"/>
                <a:cs typeface="Canva Sans"/>
                <a:sym typeface="Canva Sans"/>
              </a:rPr>
              <a:t> from </a:t>
            </a:r>
            <a:r>
              <a:rPr lang="en-US" sz="2496" b="1" dirty="0">
                <a:solidFill>
                  <a:srgbClr val="FF3131"/>
                </a:solidFill>
                <a:latin typeface="Canva Sans Bold"/>
                <a:ea typeface="Canva Sans Bold"/>
                <a:cs typeface="Canva Sans Bold"/>
                <a:sym typeface="Canva Sans Bold"/>
              </a:rPr>
              <a:t>0</a:t>
            </a:r>
          </a:p>
        </p:txBody>
      </p:sp>
      <p:sp>
        <p:nvSpPr>
          <p:cNvPr id="8" name="TextBox 4">
            <a:extLst>
              <a:ext uri="{FF2B5EF4-FFF2-40B4-BE49-F238E27FC236}">
                <a16:creationId xmlns:a16="http://schemas.microsoft.com/office/drawing/2014/main" id="{0FC4A84E-1711-0592-B885-3C87263959E4}"/>
              </a:ext>
            </a:extLst>
          </p:cNvPr>
          <p:cNvSpPr txBox="1"/>
          <p:nvPr/>
        </p:nvSpPr>
        <p:spPr>
          <a:xfrm>
            <a:off x="7742249" y="2707782"/>
            <a:ext cx="4258151" cy="422366"/>
          </a:xfrm>
          <a:prstGeom prst="rect">
            <a:avLst/>
          </a:prstGeom>
        </p:spPr>
        <p:txBody>
          <a:bodyPr lIns="0" tIns="0" rIns="0" bIns="0" rtlCol="0" anchor="t">
            <a:spAutoFit/>
          </a:bodyPr>
          <a:lstStyle/>
          <a:p>
            <a:pPr algn="ctr">
              <a:lnSpc>
                <a:spcPts val="3494"/>
              </a:lnSpc>
            </a:pPr>
            <a:r>
              <a:rPr lang="en-US" sz="2496" dirty="0">
                <a:solidFill>
                  <a:srgbClr val="000000"/>
                </a:solidFill>
                <a:latin typeface="Canva Sans"/>
                <a:ea typeface="Canva Sans"/>
                <a:cs typeface="Canva Sans"/>
                <a:sym typeface="Canva Sans"/>
              </a:rPr>
              <a:t>Recommendation: </a:t>
            </a:r>
            <a:r>
              <a:rPr lang="en-US" sz="2496" b="1" dirty="0">
                <a:solidFill>
                  <a:srgbClr val="FF3131"/>
                </a:solidFill>
                <a:latin typeface="Canva Sans Bold"/>
                <a:ea typeface="Canva Sans Bold"/>
                <a:cs typeface="Canva Sans Bold"/>
                <a:sym typeface="Canva Sans Bold"/>
              </a:rPr>
              <a:t>don’t act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2"/>
            <a:stretch>
              <a:fillRect/>
            </a:stretch>
          </a:blipFill>
        </p:spPr>
        <p:txBody>
          <a:bodyPr/>
          <a:lstStyle/>
          <a:p>
            <a:endParaRPr lang="en-US"/>
          </a:p>
        </p:txBody>
      </p:sp>
      <p:pic>
        <p:nvPicPr>
          <p:cNvPr id="5" name="Picture 5"/>
          <p:cNvPicPr>
            <a:picLocks noChangeAspect="1"/>
          </p:cNvPicPr>
          <p:nvPr/>
        </p:nvPicPr>
        <p:blipFill>
          <a:blip r:embed="rId3"/>
          <a:stretch>
            <a:fillRect/>
          </a:stretch>
        </p:blipFill>
        <p:spPr>
          <a:xfrm>
            <a:off x="7505757" y="3860337"/>
            <a:ext cx="2959949" cy="1002685"/>
          </a:xfrm>
          <a:prstGeom prst="rect">
            <a:avLst/>
          </a:prstGeom>
        </p:spPr>
      </p:pic>
      <p:sp>
        <p:nvSpPr>
          <p:cNvPr id="6" name="AutoShape 6"/>
          <p:cNvSpPr/>
          <p:nvPr/>
        </p:nvSpPr>
        <p:spPr>
          <a:xfrm flipV="1">
            <a:off x="7023430" y="1617651"/>
            <a:ext cx="0" cy="6634571"/>
          </a:xfrm>
          <a:prstGeom prst="line">
            <a:avLst/>
          </a:prstGeom>
          <a:ln w="38100" cap="flat">
            <a:solidFill>
              <a:srgbClr val="51A60F"/>
            </a:solidFill>
            <a:prstDash val="sysDash"/>
            <a:headEnd type="none" w="sm" len="sm"/>
            <a:tailEnd type="none" w="sm" len="sm"/>
          </a:ln>
        </p:spPr>
        <p:txBody>
          <a:bodyPr/>
          <a:lstStyle/>
          <a:p>
            <a:endParaRPr lang="en-US"/>
          </a:p>
        </p:txBody>
      </p:sp>
      <p:pic>
        <p:nvPicPr>
          <p:cNvPr id="7" name="Picture 7"/>
          <p:cNvPicPr>
            <a:picLocks noChangeAspect="1"/>
          </p:cNvPicPr>
          <p:nvPr/>
        </p:nvPicPr>
        <p:blipFill>
          <a:blip r:embed="rId4"/>
          <a:stretch>
            <a:fillRect/>
          </a:stretch>
        </p:blipFill>
        <p:spPr>
          <a:xfrm>
            <a:off x="7505757" y="1484730"/>
            <a:ext cx="2959949" cy="1002685"/>
          </a:xfrm>
          <a:prstGeom prst="rect">
            <a:avLst/>
          </a:prstGeom>
        </p:spPr>
      </p:pic>
      <p:sp>
        <p:nvSpPr>
          <p:cNvPr id="8" name="TextBox 3">
            <a:extLst>
              <a:ext uri="{FF2B5EF4-FFF2-40B4-BE49-F238E27FC236}">
                <a16:creationId xmlns:a16="http://schemas.microsoft.com/office/drawing/2014/main" id="{9A7DC65B-F572-72BB-CBA1-53E7399DAAF1}"/>
              </a:ext>
            </a:extLst>
          </p:cNvPr>
          <p:cNvSpPr txBox="1"/>
          <p:nvPr/>
        </p:nvSpPr>
        <p:spPr>
          <a:xfrm>
            <a:off x="5219954" y="8724900"/>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Obtained coefficient</a:t>
            </a:r>
          </a:p>
        </p:txBody>
      </p:sp>
      <p:sp>
        <p:nvSpPr>
          <p:cNvPr id="9" name="TextBox 8">
            <a:extLst>
              <a:ext uri="{FF2B5EF4-FFF2-40B4-BE49-F238E27FC236}">
                <a16:creationId xmlns:a16="http://schemas.microsoft.com/office/drawing/2014/main" id="{7FC20285-A48C-8BBC-653C-1C7C7236EE71}"/>
              </a:ext>
            </a:extLst>
          </p:cNvPr>
          <p:cNvSpPr txBox="1"/>
          <p:nvPr/>
        </p:nvSpPr>
        <p:spPr>
          <a:xfrm rot="16200000">
            <a:off x="-682483" y="4652528"/>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Frequency</a:t>
            </a:r>
          </a:p>
        </p:txBody>
      </p:sp>
      <p:sp>
        <p:nvSpPr>
          <p:cNvPr id="10" name="TextBox 3">
            <a:extLst>
              <a:ext uri="{FF2B5EF4-FFF2-40B4-BE49-F238E27FC236}">
                <a16:creationId xmlns:a16="http://schemas.microsoft.com/office/drawing/2014/main" id="{CC3B5B06-FE95-45BA-DA9B-32EE98E21634}"/>
              </a:ext>
            </a:extLst>
          </p:cNvPr>
          <p:cNvSpPr txBox="1"/>
          <p:nvPr/>
        </p:nvSpPr>
        <p:spPr>
          <a:xfrm>
            <a:off x="7742249" y="2285416"/>
            <a:ext cx="5446913" cy="422366"/>
          </a:xfrm>
          <a:prstGeom prst="rect">
            <a:avLst/>
          </a:prstGeom>
        </p:spPr>
        <p:txBody>
          <a:bodyPr wrap="square" lIns="0" tIns="0" rIns="0" bIns="0" rtlCol="0" anchor="t">
            <a:spAutoFit/>
          </a:bodyPr>
          <a:lstStyle/>
          <a:p>
            <a:pPr>
              <a:lnSpc>
                <a:spcPts val="3494"/>
              </a:lnSpc>
            </a:pPr>
            <a:r>
              <a:rPr lang="en-US" sz="2496" dirty="0">
                <a:solidFill>
                  <a:srgbClr val="FF3131"/>
                </a:solidFill>
                <a:latin typeface="Canva Sans"/>
                <a:ea typeface="Canva Sans"/>
                <a:cs typeface="Canva Sans"/>
                <a:sym typeface="Canva Sans"/>
              </a:rPr>
              <a:t>Statistically </a:t>
            </a:r>
            <a:r>
              <a:rPr lang="en-US" sz="2496" b="1" dirty="0">
                <a:solidFill>
                  <a:srgbClr val="FF3131"/>
                </a:solidFill>
                <a:latin typeface="Canva Sans Bold"/>
                <a:ea typeface="Canva Sans Bold"/>
                <a:cs typeface="Canva Sans Bold"/>
                <a:sym typeface="Canva Sans Bold"/>
              </a:rPr>
              <a:t>not different</a:t>
            </a:r>
            <a:r>
              <a:rPr lang="en-US" sz="2496" dirty="0">
                <a:solidFill>
                  <a:srgbClr val="FF3131"/>
                </a:solidFill>
                <a:latin typeface="Canva Sans"/>
                <a:ea typeface="Canva Sans"/>
                <a:cs typeface="Canva Sans"/>
                <a:sym typeface="Canva Sans"/>
              </a:rPr>
              <a:t> from </a:t>
            </a:r>
            <a:r>
              <a:rPr lang="en-US" sz="2496" b="1" dirty="0">
                <a:solidFill>
                  <a:srgbClr val="FF3131"/>
                </a:solidFill>
                <a:latin typeface="Canva Sans Bold"/>
                <a:ea typeface="Canva Sans Bold"/>
                <a:cs typeface="Canva Sans Bold"/>
                <a:sym typeface="Canva Sans Bold"/>
              </a:rPr>
              <a:t>0</a:t>
            </a:r>
          </a:p>
        </p:txBody>
      </p:sp>
      <p:sp>
        <p:nvSpPr>
          <p:cNvPr id="11" name="TextBox 4">
            <a:extLst>
              <a:ext uri="{FF2B5EF4-FFF2-40B4-BE49-F238E27FC236}">
                <a16:creationId xmlns:a16="http://schemas.microsoft.com/office/drawing/2014/main" id="{5EC6A321-843A-8116-DD90-A1418F7D7630}"/>
              </a:ext>
            </a:extLst>
          </p:cNvPr>
          <p:cNvSpPr txBox="1"/>
          <p:nvPr/>
        </p:nvSpPr>
        <p:spPr>
          <a:xfrm>
            <a:off x="7742249" y="2707782"/>
            <a:ext cx="4258151" cy="422366"/>
          </a:xfrm>
          <a:prstGeom prst="rect">
            <a:avLst/>
          </a:prstGeom>
        </p:spPr>
        <p:txBody>
          <a:bodyPr lIns="0" tIns="0" rIns="0" bIns="0" rtlCol="0" anchor="t">
            <a:spAutoFit/>
          </a:bodyPr>
          <a:lstStyle/>
          <a:p>
            <a:pPr algn="ctr">
              <a:lnSpc>
                <a:spcPts val="3494"/>
              </a:lnSpc>
            </a:pPr>
            <a:r>
              <a:rPr lang="en-US" sz="2496" dirty="0">
                <a:solidFill>
                  <a:srgbClr val="000000"/>
                </a:solidFill>
                <a:latin typeface="Canva Sans"/>
                <a:ea typeface="Canva Sans"/>
                <a:cs typeface="Canva Sans"/>
                <a:sym typeface="Canva Sans"/>
              </a:rPr>
              <a:t>Recommendation: </a:t>
            </a:r>
            <a:r>
              <a:rPr lang="en-US" sz="2496" b="1" dirty="0">
                <a:solidFill>
                  <a:srgbClr val="FF3131"/>
                </a:solidFill>
                <a:latin typeface="Canva Sans Bold"/>
                <a:ea typeface="Canva Sans Bold"/>
                <a:cs typeface="Canva Sans Bold"/>
                <a:sym typeface="Canva Sans Bold"/>
              </a:rPr>
              <a:t>don’t 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
        <p:nvSpPr>
          <p:cNvPr id="3" name="Freeform 3"/>
          <p:cNvSpPr/>
          <p:nvPr/>
        </p:nvSpPr>
        <p:spPr>
          <a:xfrm>
            <a:off x="2514600" y="3395165"/>
            <a:ext cx="2791564" cy="2791564"/>
          </a:xfrm>
          <a:custGeom>
            <a:avLst/>
            <a:gdLst/>
            <a:ahLst/>
            <a:cxnLst/>
            <a:rect l="l" t="t" r="r" b="b"/>
            <a:pathLst>
              <a:path w="2791564" h="2791564">
                <a:moveTo>
                  <a:pt x="0" y="0"/>
                </a:moveTo>
                <a:lnTo>
                  <a:pt x="2791564" y="0"/>
                </a:lnTo>
                <a:lnTo>
                  <a:pt x="2791564" y="2791564"/>
                </a:lnTo>
                <a:lnTo>
                  <a:pt x="0" y="2791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2689134" y="3553346"/>
            <a:ext cx="2442495" cy="2442485"/>
            <a:chOff x="0" y="0"/>
            <a:chExt cx="3256660" cy="3256646"/>
          </a:xfrm>
        </p:grpSpPr>
        <p:sp>
          <p:nvSpPr>
            <p:cNvPr id="5" name="Freeform 5"/>
            <p:cNvSpPr/>
            <p:nvPr/>
          </p:nvSpPr>
          <p:spPr>
            <a:xfrm>
              <a:off x="0" y="0"/>
              <a:ext cx="3256661" cy="3256661"/>
            </a:xfrm>
            <a:custGeom>
              <a:avLst/>
              <a:gdLst/>
              <a:ahLst/>
              <a:cxnLst/>
              <a:rect l="l" t="t" r="r" b="b"/>
              <a:pathLst>
                <a:path w="3256661" h="3256661">
                  <a:moveTo>
                    <a:pt x="3256661" y="1628394"/>
                  </a:moveTo>
                  <a:cubicBezTo>
                    <a:pt x="3256661" y="2527681"/>
                    <a:pt x="2527681" y="3256661"/>
                    <a:pt x="1628394" y="3256661"/>
                  </a:cubicBezTo>
                  <a:cubicBezTo>
                    <a:pt x="729107" y="3256661"/>
                    <a:pt x="0" y="2527554"/>
                    <a:pt x="0" y="1628394"/>
                  </a:cubicBezTo>
                  <a:cubicBezTo>
                    <a:pt x="0" y="729234"/>
                    <a:pt x="728980" y="0"/>
                    <a:pt x="1628267" y="0"/>
                  </a:cubicBezTo>
                  <a:cubicBezTo>
                    <a:pt x="2527554" y="0"/>
                    <a:pt x="3256661" y="728980"/>
                    <a:pt x="3256661" y="1628394"/>
                  </a:cubicBezTo>
                  <a:close/>
                </a:path>
              </a:pathLst>
            </a:custGeom>
            <a:blipFill>
              <a:blip r:embed="rId7"/>
              <a:stretch>
                <a:fillRect/>
              </a:stretch>
            </a:blipFill>
          </p:spPr>
          <p:txBody>
            <a:bodyPr/>
            <a:lstStyle/>
            <a:p>
              <a:endParaRPr lang="en-US"/>
            </a:p>
          </p:txBody>
        </p:sp>
      </p:grpSp>
      <p:sp>
        <p:nvSpPr>
          <p:cNvPr id="6" name="TextBox 6"/>
          <p:cNvSpPr txBox="1"/>
          <p:nvPr/>
        </p:nvSpPr>
        <p:spPr>
          <a:xfrm>
            <a:off x="2170922" y="6820368"/>
            <a:ext cx="3478918" cy="1275286"/>
          </a:xfrm>
          <a:prstGeom prst="rect">
            <a:avLst/>
          </a:prstGeom>
        </p:spPr>
        <p:txBody>
          <a:bodyPr lIns="0" tIns="0" rIns="0" bIns="0" rtlCol="0" anchor="t">
            <a:spAutoFit/>
          </a:bodyPr>
          <a:lstStyle/>
          <a:p>
            <a:pPr algn="ctr">
              <a:lnSpc>
                <a:spcPts val="3358"/>
              </a:lnSpc>
            </a:pPr>
            <a:r>
              <a:rPr lang="en-US" sz="2400" dirty="0">
                <a:solidFill>
                  <a:srgbClr val="FFFFFF"/>
                </a:solidFill>
                <a:latin typeface="Outfit"/>
                <a:ea typeface="Outfit"/>
                <a:cs typeface="Outfit"/>
                <a:sym typeface="Outfit"/>
              </a:rPr>
              <a:t>Founder @ CausalPython.io || Senior Data Scientist @ Lingaro</a:t>
            </a:r>
          </a:p>
        </p:txBody>
      </p:sp>
      <p:grpSp>
        <p:nvGrpSpPr>
          <p:cNvPr id="7" name="Group 7"/>
          <p:cNvGrpSpPr/>
          <p:nvPr/>
        </p:nvGrpSpPr>
        <p:grpSpPr>
          <a:xfrm>
            <a:off x="2151872" y="6812263"/>
            <a:ext cx="3453961" cy="57150"/>
            <a:chOff x="0" y="0"/>
            <a:chExt cx="4605281" cy="76200"/>
          </a:xfrm>
        </p:grpSpPr>
        <p:sp>
          <p:nvSpPr>
            <p:cNvPr id="8" name="Freeform 8"/>
            <p:cNvSpPr/>
            <p:nvPr/>
          </p:nvSpPr>
          <p:spPr>
            <a:xfrm>
              <a:off x="25273" y="0"/>
              <a:ext cx="4554728" cy="76200"/>
            </a:xfrm>
            <a:custGeom>
              <a:avLst/>
              <a:gdLst/>
              <a:ahLst/>
              <a:cxnLst/>
              <a:rect l="l" t="t" r="r" b="b"/>
              <a:pathLst>
                <a:path w="4554728" h="76200">
                  <a:moveTo>
                    <a:pt x="254" y="0"/>
                  </a:moveTo>
                  <a:lnTo>
                    <a:pt x="4554728" y="25400"/>
                  </a:lnTo>
                  <a:lnTo>
                    <a:pt x="4554474" y="76200"/>
                  </a:lnTo>
                  <a:lnTo>
                    <a:pt x="0" y="50800"/>
                  </a:lnTo>
                  <a:close/>
                </a:path>
              </a:pathLst>
            </a:custGeom>
            <a:solidFill>
              <a:srgbClr val="FFFFFF"/>
            </a:solidFill>
          </p:spPr>
          <p:txBody>
            <a:bodyPr/>
            <a:lstStyle/>
            <a:p>
              <a:endParaRPr lang="en-US"/>
            </a:p>
          </p:txBody>
        </p:sp>
      </p:grpSp>
      <p:sp>
        <p:nvSpPr>
          <p:cNvPr id="9" name="TextBox 9"/>
          <p:cNvSpPr txBox="1"/>
          <p:nvPr/>
        </p:nvSpPr>
        <p:spPr>
          <a:xfrm>
            <a:off x="2170922" y="6133598"/>
            <a:ext cx="3478918" cy="613410"/>
          </a:xfrm>
          <a:prstGeom prst="rect">
            <a:avLst/>
          </a:prstGeom>
        </p:spPr>
        <p:txBody>
          <a:bodyPr lIns="0" tIns="0" rIns="0" bIns="0" rtlCol="0" anchor="t">
            <a:spAutoFit/>
          </a:bodyPr>
          <a:lstStyle/>
          <a:p>
            <a:pPr algn="ctr">
              <a:lnSpc>
                <a:spcPts val="5040"/>
              </a:lnSpc>
            </a:pPr>
            <a:r>
              <a:rPr lang="en-US" sz="3600">
                <a:solidFill>
                  <a:srgbClr val="FFFFFF"/>
                </a:solidFill>
                <a:latin typeface="Outfit"/>
                <a:ea typeface="Outfit"/>
                <a:cs typeface="Outfit"/>
                <a:sym typeface="Outfit"/>
              </a:rPr>
              <a:t>Alex Molak</a:t>
            </a:r>
          </a:p>
        </p:txBody>
      </p:sp>
      <p:sp>
        <p:nvSpPr>
          <p:cNvPr id="10" name="TextBox 10"/>
          <p:cNvSpPr txBox="1"/>
          <p:nvPr/>
        </p:nvSpPr>
        <p:spPr>
          <a:xfrm>
            <a:off x="8732720" y="2728415"/>
            <a:ext cx="5458020" cy="666750"/>
          </a:xfrm>
          <a:prstGeom prst="rect">
            <a:avLst/>
          </a:prstGeom>
        </p:spPr>
        <p:txBody>
          <a:bodyPr lIns="0" tIns="0" rIns="0" bIns="0" rtlCol="0" anchor="t">
            <a:spAutoFit/>
          </a:bodyPr>
          <a:lstStyle/>
          <a:p>
            <a:pPr algn="l">
              <a:lnSpc>
                <a:spcPts val="5280"/>
              </a:lnSpc>
            </a:pPr>
            <a:r>
              <a:rPr lang="en-US" sz="4400">
                <a:solidFill>
                  <a:srgbClr val="FFFFFF"/>
                </a:solidFill>
                <a:latin typeface="Outfit"/>
                <a:ea typeface="Outfit"/>
                <a:cs typeface="Outfit"/>
                <a:sym typeface="Outfit"/>
              </a:rPr>
              <a:t>About</a:t>
            </a:r>
            <a:r>
              <a:rPr lang="en-US" sz="4400">
                <a:solidFill>
                  <a:srgbClr val="000000"/>
                </a:solidFill>
                <a:latin typeface="Outfit"/>
                <a:ea typeface="Outfit"/>
                <a:cs typeface="Outfit"/>
                <a:sym typeface="Outfit"/>
              </a:rPr>
              <a:t> </a:t>
            </a:r>
            <a:r>
              <a:rPr lang="en-US" sz="4400">
                <a:solidFill>
                  <a:srgbClr val="00CD8F"/>
                </a:solidFill>
                <a:latin typeface="Outfit"/>
                <a:ea typeface="Outfit"/>
                <a:cs typeface="Outfit"/>
                <a:sym typeface="Outfit"/>
              </a:rPr>
              <a:t>Alex</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2"/>
            <a:stretch>
              <a:fillRect/>
            </a:stretch>
          </a:blipFill>
        </p:spPr>
        <p:txBody>
          <a:bodyPr/>
          <a:lstStyle/>
          <a:p>
            <a:endParaRPr lang="en-US"/>
          </a:p>
        </p:txBody>
      </p:sp>
      <p:sp>
        <p:nvSpPr>
          <p:cNvPr id="5" name="AutoShape 5"/>
          <p:cNvSpPr/>
          <p:nvPr/>
        </p:nvSpPr>
        <p:spPr>
          <a:xfrm flipV="1">
            <a:off x="7023430" y="1617651"/>
            <a:ext cx="0" cy="6634571"/>
          </a:xfrm>
          <a:prstGeom prst="line">
            <a:avLst/>
          </a:prstGeom>
          <a:ln w="38100" cap="flat">
            <a:solidFill>
              <a:srgbClr val="51A60F"/>
            </a:solidFill>
            <a:prstDash val="sysDash"/>
            <a:headEnd type="none" w="sm" len="sm"/>
            <a:tailEnd type="none" w="sm" len="sm"/>
          </a:ln>
        </p:spPr>
        <p:txBody>
          <a:bodyPr/>
          <a:lstStyle/>
          <a:p>
            <a:endParaRPr lang="en-US"/>
          </a:p>
        </p:txBody>
      </p:sp>
      <p:pic>
        <p:nvPicPr>
          <p:cNvPr id="6" name="Picture 6"/>
          <p:cNvPicPr>
            <a:picLocks noChangeAspect="1"/>
          </p:cNvPicPr>
          <p:nvPr/>
        </p:nvPicPr>
        <p:blipFill>
          <a:blip r:embed="rId3"/>
          <a:stretch>
            <a:fillRect/>
          </a:stretch>
        </p:blipFill>
        <p:spPr>
          <a:xfrm>
            <a:off x="7505757" y="1484730"/>
            <a:ext cx="2959949" cy="1002685"/>
          </a:xfrm>
          <a:prstGeom prst="rect">
            <a:avLst/>
          </a:prstGeom>
        </p:spPr>
      </p:pic>
      <p:sp>
        <p:nvSpPr>
          <p:cNvPr id="7" name="TextBox 7"/>
          <p:cNvSpPr txBox="1"/>
          <p:nvPr/>
        </p:nvSpPr>
        <p:spPr>
          <a:xfrm>
            <a:off x="7752418" y="4721134"/>
            <a:ext cx="4972981" cy="419282"/>
          </a:xfrm>
          <a:prstGeom prst="rect">
            <a:avLst/>
          </a:prstGeom>
        </p:spPr>
        <p:txBody>
          <a:bodyPr wrap="square" lIns="0" tIns="0" rIns="0" bIns="0" rtlCol="0" anchor="t">
            <a:spAutoFit/>
          </a:bodyPr>
          <a:lstStyle/>
          <a:p>
            <a:pPr>
              <a:lnSpc>
                <a:spcPts val="3494"/>
              </a:lnSpc>
            </a:pPr>
            <a:r>
              <a:rPr lang="en-US" sz="2496" dirty="0">
                <a:solidFill>
                  <a:srgbClr val="51A60F"/>
                </a:solidFill>
                <a:latin typeface="Canva Sans"/>
                <a:ea typeface="Canva Sans"/>
                <a:cs typeface="Canva Sans"/>
                <a:sym typeface="Canva Sans"/>
              </a:rPr>
              <a:t>Statistically</a:t>
            </a:r>
            <a:r>
              <a:rPr lang="en-US" sz="2496" b="1" dirty="0">
                <a:solidFill>
                  <a:srgbClr val="51A60F"/>
                </a:solidFill>
                <a:latin typeface="Canva Sans Bold"/>
                <a:ea typeface="Canva Sans Bold"/>
                <a:cs typeface="Canva Sans Bold"/>
                <a:sym typeface="Canva Sans Bold"/>
              </a:rPr>
              <a:t> different</a:t>
            </a:r>
            <a:r>
              <a:rPr lang="en-US" sz="2496" dirty="0">
                <a:solidFill>
                  <a:srgbClr val="51A60F"/>
                </a:solidFill>
                <a:latin typeface="Canva Sans"/>
                <a:ea typeface="Canva Sans"/>
                <a:cs typeface="Canva Sans"/>
                <a:sym typeface="Canva Sans"/>
              </a:rPr>
              <a:t> from </a:t>
            </a:r>
            <a:r>
              <a:rPr lang="en-US" sz="2496" b="1" dirty="0">
                <a:solidFill>
                  <a:srgbClr val="51A60F"/>
                </a:solidFill>
                <a:latin typeface="Canva Sans Bold"/>
                <a:ea typeface="Canva Sans Bold"/>
                <a:cs typeface="Canva Sans Bold"/>
                <a:sym typeface="Canva Sans Bold"/>
              </a:rPr>
              <a:t>0</a:t>
            </a:r>
          </a:p>
        </p:txBody>
      </p:sp>
      <p:pic>
        <p:nvPicPr>
          <p:cNvPr id="8" name="Picture 8"/>
          <p:cNvPicPr>
            <a:picLocks noChangeAspect="1"/>
          </p:cNvPicPr>
          <p:nvPr/>
        </p:nvPicPr>
        <p:blipFill>
          <a:blip r:embed="rId4"/>
          <a:stretch>
            <a:fillRect/>
          </a:stretch>
        </p:blipFill>
        <p:spPr>
          <a:xfrm>
            <a:off x="7505757" y="3860337"/>
            <a:ext cx="2959949" cy="1002685"/>
          </a:xfrm>
          <a:prstGeom prst="rect">
            <a:avLst/>
          </a:prstGeom>
        </p:spPr>
      </p:pic>
      <p:sp>
        <p:nvSpPr>
          <p:cNvPr id="9" name="TextBox 3">
            <a:extLst>
              <a:ext uri="{FF2B5EF4-FFF2-40B4-BE49-F238E27FC236}">
                <a16:creationId xmlns:a16="http://schemas.microsoft.com/office/drawing/2014/main" id="{83AAAC19-2156-880C-2EF8-45124197B8EC}"/>
              </a:ext>
            </a:extLst>
          </p:cNvPr>
          <p:cNvSpPr txBox="1"/>
          <p:nvPr/>
        </p:nvSpPr>
        <p:spPr>
          <a:xfrm>
            <a:off x="5219954" y="8724900"/>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Obtained coefficient</a:t>
            </a:r>
          </a:p>
        </p:txBody>
      </p:sp>
      <p:sp>
        <p:nvSpPr>
          <p:cNvPr id="10" name="TextBox 9">
            <a:extLst>
              <a:ext uri="{FF2B5EF4-FFF2-40B4-BE49-F238E27FC236}">
                <a16:creationId xmlns:a16="http://schemas.microsoft.com/office/drawing/2014/main" id="{AC9A6430-15D6-5FA6-7B10-E57B88082DC8}"/>
              </a:ext>
            </a:extLst>
          </p:cNvPr>
          <p:cNvSpPr txBox="1"/>
          <p:nvPr/>
        </p:nvSpPr>
        <p:spPr>
          <a:xfrm rot="16200000">
            <a:off x="-682483" y="4652528"/>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Frequency</a:t>
            </a:r>
          </a:p>
        </p:txBody>
      </p:sp>
      <p:sp>
        <p:nvSpPr>
          <p:cNvPr id="11" name="TextBox 3">
            <a:extLst>
              <a:ext uri="{FF2B5EF4-FFF2-40B4-BE49-F238E27FC236}">
                <a16:creationId xmlns:a16="http://schemas.microsoft.com/office/drawing/2014/main" id="{8ED9A180-C9B2-3ABC-62C5-87E4F7C277FF}"/>
              </a:ext>
            </a:extLst>
          </p:cNvPr>
          <p:cNvSpPr txBox="1"/>
          <p:nvPr/>
        </p:nvSpPr>
        <p:spPr>
          <a:xfrm>
            <a:off x="7742249" y="2285416"/>
            <a:ext cx="5446913" cy="422366"/>
          </a:xfrm>
          <a:prstGeom prst="rect">
            <a:avLst/>
          </a:prstGeom>
        </p:spPr>
        <p:txBody>
          <a:bodyPr wrap="square" lIns="0" tIns="0" rIns="0" bIns="0" rtlCol="0" anchor="t">
            <a:spAutoFit/>
          </a:bodyPr>
          <a:lstStyle/>
          <a:p>
            <a:pPr>
              <a:lnSpc>
                <a:spcPts val="3494"/>
              </a:lnSpc>
            </a:pPr>
            <a:r>
              <a:rPr lang="en-US" sz="2496" dirty="0">
                <a:solidFill>
                  <a:srgbClr val="FF3131"/>
                </a:solidFill>
                <a:latin typeface="Canva Sans"/>
                <a:ea typeface="Canva Sans"/>
                <a:cs typeface="Canva Sans"/>
                <a:sym typeface="Canva Sans"/>
              </a:rPr>
              <a:t>Statistically </a:t>
            </a:r>
            <a:r>
              <a:rPr lang="en-US" sz="2496" b="1" dirty="0">
                <a:solidFill>
                  <a:srgbClr val="FF3131"/>
                </a:solidFill>
                <a:latin typeface="Canva Sans Bold"/>
                <a:ea typeface="Canva Sans Bold"/>
                <a:cs typeface="Canva Sans Bold"/>
                <a:sym typeface="Canva Sans Bold"/>
              </a:rPr>
              <a:t>not different</a:t>
            </a:r>
            <a:r>
              <a:rPr lang="en-US" sz="2496" dirty="0">
                <a:solidFill>
                  <a:srgbClr val="FF3131"/>
                </a:solidFill>
                <a:latin typeface="Canva Sans"/>
                <a:ea typeface="Canva Sans"/>
                <a:cs typeface="Canva Sans"/>
                <a:sym typeface="Canva Sans"/>
              </a:rPr>
              <a:t> from </a:t>
            </a:r>
            <a:r>
              <a:rPr lang="en-US" sz="2496" b="1" dirty="0">
                <a:solidFill>
                  <a:srgbClr val="FF3131"/>
                </a:solidFill>
                <a:latin typeface="Canva Sans Bold"/>
                <a:ea typeface="Canva Sans Bold"/>
                <a:cs typeface="Canva Sans Bold"/>
                <a:sym typeface="Canva Sans Bold"/>
              </a:rPr>
              <a:t>0</a:t>
            </a:r>
          </a:p>
        </p:txBody>
      </p:sp>
      <p:sp>
        <p:nvSpPr>
          <p:cNvPr id="12" name="TextBox 4">
            <a:extLst>
              <a:ext uri="{FF2B5EF4-FFF2-40B4-BE49-F238E27FC236}">
                <a16:creationId xmlns:a16="http://schemas.microsoft.com/office/drawing/2014/main" id="{1A3955F6-1C38-34EC-D901-CD58CCCD3833}"/>
              </a:ext>
            </a:extLst>
          </p:cNvPr>
          <p:cNvSpPr txBox="1"/>
          <p:nvPr/>
        </p:nvSpPr>
        <p:spPr>
          <a:xfrm>
            <a:off x="7742249" y="2707782"/>
            <a:ext cx="4258151" cy="422366"/>
          </a:xfrm>
          <a:prstGeom prst="rect">
            <a:avLst/>
          </a:prstGeom>
        </p:spPr>
        <p:txBody>
          <a:bodyPr lIns="0" tIns="0" rIns="0" bIns="0" rtlCol="0" anchor="t">
            <a:spAutoFit/>
          </a:bodyPr>
          <a:lstStyle/>
          <a:p>
            <a:pPr algn="ctr">
              <a:lnSpc>
                <a:spcPts val="3494"/>
              </a:lnSpc>
            </a:pPr>
            <a:r>
              <a:rPr lang="en-US" sz="2496" dirty="0">
                <a:solidFill>
                  <a:srgbClr val="000000"/>
                </a:solidFill>
                <a:latin typeface="Canva Sans"/>
                <a:ea typeface="Canva Sans"/>
                <a:cs typeface="Canva Sans"/>
                <a:sym typeface="Canva Sans"/>
              </a:rPr>
              <a:t>Recommendation: </a:t>
            </a:r>
            <a:r>
              <a:rPr lang="en-US" sz="2496" b="1" dirty="0">
                <a:solidFill>
                  <a:srgbClr val="FF3131"/>
                </a:solidFill>
                <a:latin typeface="Canva Sans Bold"/>
                <a:ea typeface="Canva Sans Bold"/>
                <a:cs typeface="Canva Sans Bold"/>
                <a:sym typeface="Canva Sans Bold"/>
              </a:rPr>
              <a:t>don’t act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7742249" y="5124517"/>
            <a:ext cx="5782628" cy="422366"/>
          </a:xfrm>
          <a:prstGeom prst="rect">
            <a:avLst/>
          </a:prstGeom>
        </p:spPr>
        <p:txBody>
          <a:bodyPr lIns="0" tIns="0" rIns="0" bIns="0" rtlCol="0" anchor="t">
            <a:spAutoFit/>
          </a:bodyPr>
          <a:lstStyle/>
          <a:p>
            <a:pPr>
              <a:lnSpc>
                <a:spcPts val="3494"/>
              </a:lnSpc>
            </a:pPr>
            <a:r>
              <a:rPr lang="en-US" sz="2496" dirty="0">
                <a:solidFill>
                  <a:srgbClr val="000000"/>
                </a:solidFill>
                <a:latin typeface="Canva Sans"/>
                <a:ea typeface="Canva Sans"/>
                <a:cs typeface="Canva Sans"/>
                <a:sym typeface="Canva Sans"/>
              </a:rPr>
              <a:t>Recommendation: </a:t>
            </a:r>
            <a:r>
              <a:rPr lang="en-US" sz="2496" b="1" dirty="0">
                <a:solidFill>
                  <a:srgbClr val="51A60F"/>
                </a:solidFill>
                <a:latin typeface="Canva Sans Bold"/>
                <a:ea typeface="Canva Sans Bold"/>
                <a:cs typeface="Canva Sans Bold"/>
                <a:sym typeface="Canva Sans Bold"/>
              </a:rPr>
              <a:t>start the campaign</a:t>
            </a:r>
          </a:p>
        </p:txBody>
      </p:sp>
      <p:sp>
        <p:nvSpPr>
          <p:cNvPr id="6" name="AutoShape 6"/>
          <p:cNvSpPr/>
          <p:nvPr/>
        </p:nvSpPr>
        <p:spPr>
          <a:xfrm flipV="1">
            <a:off x="7023430" y="1617651"/>
            <a:ext cx="0" cy="6634571"/>
          </a:xfrm>
          <a:prstGeom prst="line">
            <a:avLst/>
          </a:prstGeom>
          <a:ln w="38100" cap="flat">
            <a:solidFill>
              <a:srgbClr val="51A60F"/>
            </a:solidFill>
            <a:prstDash val="sysDash"/>
            <a:headEnd type="none" w="sm" len="sm"/>
            <a:tailEnd type="none" w="sm" len="sm"/>
          </a:ln>
        </p:spPr>
        <p:txBody>
          <a:bodyPr/>
          <a:lstStyle/>
          <a:p>
            <a:endParaRPr lang="en-US"/>
          </a:p>
        </p:txBody>
      </p:sp>
      <p:pic>
        <p:nvPicPr>
          <p:cNvPr id="7" name="Picture 7"/>
          <p:cNvPicPr>
            <a:picLocks noChangeAspect="1"/>
          </p:cNvPicPr>
          <p:nvPr/>
        </p:nvPicPr>
        <p:blipFill>
          <a:blip r:embed="rId3"/>
          <a:stretch>
            <a:fillRect/>
          </a:stretch>
        </p:blipFill>
        <p:spPr>
          <a:xfrm>
            <a:off x="7505757" y="1484730"/>
            <a:ext cx="2959949" cy="1002685"/>
          </a:xfrm>
          <a:prstGeom prst="rect">
            <a:avLst/>
          </a:prstGeom>
        </p:spPr>
      </p:pic>
      <p:pic>
        <p:nvPicPr>
          <p:cNvPr id="9" name="Picture 9"/>
          <p:cNvPicPr>
            <a:picLocks noChangeAspect="1"/>
          </p:cNvPicPr>
          <p:nvPr/>
        </p:nvPicPr>
        <p:blipFill>
          <a:blip r:embed="rId4"/>
          <a:stretch>
            <a:fillRect/>
          </a:stretch>
        </p:blipFill>
        <p:spPr>
          <a:xfrm>
            <a:off x="7505757" y="3860337"/>
            <a:ext cx="2959949" cy="1002685"/>
          </a:xfrm>
          <a:prstGeom prst="rect">
            <a:avLst/>
          </a:prstGeom>
        </p:spPr>
      </p:pic>
      <p:sp>
        <p:nvSpPr>
          <p:cNvPr id="10" name="TextBox 3">
            <a:extLst>
              <a:ext uri="{FF2B5EF4-FFF2-40B4-BE49-F238E27FC236}">
                <a16:creationId xmlns:a16="http://schemas.microsoft.com/office/drawing/2014/main" id="{EEE23BF3-B9D3-EFCD-A276-C283C131FEC4}"/>
              </a:ext>
            </a:extLst>
          </p:cNvPr>
          <p:cNvSpPr txBox="1"/>
          <p:nvPr/>
        </p:nvSpPr>
        <p:spPr>
          <a:xfrm>
            <a:off x="5219954" y="8724900"/>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Obtained coefficient</a:t>
            </a:r>
          </a:p>
        </p:txBody>
      </p:sp>
      <p:sp>
        <p:nvSpPr>
          <p:cNvPr id="11" name="TextBox 10">
            <a:extLst>
              <a:ext uri="{FF2B5EF4-FFF2-40B4-BE49-F238E27FC236}">
                <a16:creationId xmlns:a16="http://schemas.microsoft.com/office/drawing/2014/main" id="{00ECDC0E-5F9F-39E0-DF33-7AFA9A04D017}"/>
              </a:ext>
            </a:extLst>
          </p:cNvPr>
          <p:cNvSpPr txBox="1"/>
          <p:nvPr/>
        </p:nvSpPr>
        <p:spPr>
          <a:xfrm rot="16200000">
            <a:off x="-682483" y="4652528"/>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Frequency</a:t>
            </a:r>
          </a:p>
        </p:txBody>
      </p:sp>
      <p:sp>
        <p:nvSpPr>
          <p:cNvPr id="12" name="TextBox 7">
            <a:extLst>
              <a:ext uri="{FF2B5EF4-FFF2-40B4-BE49-F238E27FC236}">
                <a16:creationId xmlns:a16="http://schemas.microsoft.com/office/drawing/2014/main" id="{FFD53180-4FDE-E828-7795-BF6717BE1394}"/>
              </a:ext>
            </a:extLst>
          </p:cNvPr>
          <p:cNvSpPr txBox="1"/>
          <p:nvPr/>
        </p:nvSpPr>
        <p:spPr>
          <a:xfrm>
            <a:off x="7752418" y="4721134"/>
            <a:ext cx="4972981" cy="419282"/>
          </a:xfrm>
          <a:prstGeom prst="rect">
            <a:avLst/>
          </a:prstGeom>
        </p:spPr>
        <p:txBody>
          <a:bodyPr wrap="square" lIns="0" tIns="0" rIns="0" bIns="0" rtlCol="0" anchor="t">
            <a:spAutoFit/>
          </a:bodyPr>
          <a:lstStyle/>
          <a:p>
            <a:pPr>
              <a:lnSpc>
                <a:spcPts val="3494"/>
              </a:lnSpc>
            </a:pPr>
            <a:r>
              <a:rPr lang="en-US" sz="2496" dirty="0">
                <a:solidFill>
                  <a:srgbClr val="51A60F"/>
                </a:solidFill>
                <a:latin typeface="Canva Sans"/>
                <a:ea typeface="Canva Sans"/>
                <a:cs typeface="Canva Sans"/>
                <a:sym typeface="Canva Sans"/>
              </a:rPr>
              <a:t>Statistically</a:t>
            </a:r>
            <a:r>
              <a:rPr lang="en-US" sz="2496" b="1" dirty="0">
                <a:solidFill>
                  <a:srgbClr val="51A60F"/>
                </a:solidFill>
                <a:latin typeface="Canva Sans Bold"/>
                <a:ea typeface="Canva Sans Bold"/>
                <a:cs typeface="Canva Sans Bold"/>
                <a:sym typeface="Canva Sans Bold"/>
              </a:rPr>
              <a:t> different</a:t>
            </a:r>
            <a:r>
              <a:rPr lang="en-US" sz="2496" dirty="0">
                <a:solidFill>
                  <a:srgbClr val="51A60F"/>
                </a:solidFill>
                <a:latin typeface="Canva Sans"/>
                <a:ea typeface="Canva Sans"/>
                <a:cs typeface="Canva Sans"/>
                <a:sym typeface="Canva Sans"/>
              </a:rPr>
              <a:t> from </a:t>
            </a:r>
            <a:r>
              <a:rPr lang="en-US" sz="2496" b="1" dirty="0">
                <a:solidFill>
                  <a:srgbClr val="51A60F"/>
                </a:solidFill>
                <a:latin typeface="Canva Sans Bold"/>
                <a:ea typeface="Canva Sans Bold"/>
                <a:cs typeface="Canva Sans Bold"/>
                <a:sym typeface="Canva Sans Bold"/>
              </a:rPr>
              <a:t>0</a:t>
            </a:r>
          </a:p>
        </p:txBody>
      </p:sp>
      <p:sp>
        <p:nvSpPr>
          <p:cNvPr id="13" name="TextBox 3">
            <a:extLst>
              <a:ext uri="{FF2B5EF4-FFF2-40B4-BE49-F238E27FC236}">
                <a16:creationId xmlns:a16="http://schemas.microsoft.com/office/drawing/2014/main" id="{EA6A4A46-A494-EC5F-717F-82FE077B39B8}"/>
              </a:ext>
            </a:extLst>
          </p:cNvPr>
          <p:cNvSpPr txBox="1"/>
          <p:nvPr/>
        </p:nvSpPr>
        <p:spPr>
          <a:xfrm>
            <a:off x="7742249" y="2285416"/>
            <a:ext cx="5446913" cy="422366"/>
          </a:xfrm>
          <a:prstGeom prst="rect">
            <a:avLst/>
          </a:prstGeom>
        </p:spPr>
        <p:txBody>
          <a:bodyPr wrap="square" lIns="0" tIns="0" rIns="0" bIns="0" rtlCol="0" anchor="t">
            <a:spAutoFit/>
          </a:bodyPr>
          <a:lstStyle/>
          <a:p>
            <a:pPr>
              <a:lnSpc>
                <a:spcPts val="3494"/>
              </a:lnSpc>
            </a:pPr>
            <a:r>
              <a:rPr lang="en-US" sz="2496" dirty="0">
                <a:solidFill>
                  <a:srgbClr val="FF3131"/>
                </a:solidFill>
                <a:latin typeface="Canva Sans"/>
                <a:ea typeface="Canva Sans"/>
                <a:cs typeface="Canva Sans"/>
                <a:sym typeface="Canva Sans"/>
              </a:rPr>
              <a:t>Statistically </a:t>
            </a:r>
            <a:r>
              <a:rPr lang="en-US" sz="2496" b="1" dirty="0">
                <a:solidFill>
                  <a:srgbClr val="FF3131"/>
                </a:solidFill>
                <a:latin typeface="Canva Sans Bold"/>
                <a:ea typeface="Canva Sans Bold"/>
                <a:cs typeface="Canva Sans Bold"/>
                <a:sym typeface="Canva Sans Bold"/>
              </a:rPr>
              <a:t>not different</a:t>
            </a:r>
            <a:r>
              <a:rPr lang="en-US" sz="2496" dirty="0">
                <a:solidFill>
                  <a:srgbClr val="FF3131"/>
                </a:solidFill>
                <a:latin typeface="Canva Sans"/>
                <a:ea typeface="Canva Sans"/>
                <a:cs typeface="Canva Sans"/>
                <a:sym typeface="Canva Sans"/>
              </a:rPr>
              <a:t> from </a:t>
            </a:r>
            <a:r>
              <a:rPr lang="en-US" sz="2496" b="1" dirty="0">
                <a:solidFill>
                  <a:srgbClr val="FF3131"/>
                </a:solidFill>
                <a:latin typeface="Canva Sans Bold"/>
                <a:ea typeface="Canva Sans Bold"/>
                <a:cs typeface="Canva Sans Bold"/>
                <a:sym typeface="Canva Sans Bold"/>
              </a:rPr>
              <a:t>0</a:t>
            </a:r>
          </a:p>
        </p:txBody>
      </p:sp>
      <p:sp>
        <p:nvSpPr>
          <p:cNvPr id="14" name="TextBox 4">
            <a:extLst>
              <a:ext uri="{FF2B5EF4-FFF2-40B4-BE49-F238E27FC236}">
                <a16:creationId xmlns:a16="http://schemas.microsoft.com/office/drawing/2014/main" id="{0253E673-5324-7419-62B5-D856A2F19ED2}"/>
              </a:ext>
            </a:extLst>
          </p:cNvPr>
          <p:cNvSpPr txBox="1"/>
          <p:nvPr/>
        </p:nvSpPr>
        <p:spPr>
          <a:xfrm>
            <a:off x="7742249" y="2707782"/>
            <a:ext cx="4258151" cy="422366"/>
          </a:xfrm>
          <a:prstGeom prst="rect">
            <a:avLst/>
          </a:prstGeom>
        </p:spPr>
        <p:txBody>
          <a:bodyPr lIns="0" tIns="0" rIns="0" bIns="0" rtlCol="0" anchor="t">
            <a:spAutoFit/>
          </a:bodyPr>
          <a:lstStyle/>
          <a:p>
            <a:pPr algn="ctr">
              <a:lnSpc>
                <a:spcPts val="3494"/>
              </a:lnSpc>
            </a:pPr>
            <a:r>
              <a:rPr lang="en-US" sz="2496" dirty="0">
                <a:solidFill>
                  <a:srgbClr val="000000"/>
                </a:solidFill>
                <a:latin typeface="Canva Sans"/>
                <a:ea typeface="Canva Sans"/>
                <a:cs typeface="Canva Sans"/>
                <a:sym typeface="Canva Sans"/>
              </a:rPr>
              <a:t>Recommendation: </a:t>
            </a:r>
            <a:r>
              <a:rPr lang="en-US" sz="2496" b="1" dirty="0">
                <a:solidFill>
                  <a:srgbClr val="FF3131"/>
                </a:solidFill>
                <a:latin typeface="Canva Sans Bold"/>
                <a:ea typeface="Canva Sans Bold"/>
                <a:cs typeface="Canva Sans Bold"/>
                <a:sym typeface="Canva Sans Bold"/>
              </a:rPr>
              <a:t>don’t act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3211" y="1324744"/>
            <a:ext cx="10501579" cy="7637512"/>
          </a:xfrm>
          <a:custGeom>
            <a:avLst/>
            <a:gdLst/>
            <a:ahLst/>
            <a:cxnLst/>
            <a:rect l="l" t="t" r="r" b="b"/>
            <a:pathLst>
              <a:path w="10501579" h="7637512">
                <a:moveTo>
                  <a:pt x="0" y="0"/>
                </a:moveTo>
                <a:lnTo>
                  <a:pt x="10501578" y="0"/>
                </a:lnTo>
                <a:lnTo>
                  <a:pt x="10501578" y="7637512"/>
                </a:lnTo>
                <a:lnTo>
                  <a:pt x="0" y="7637512"/>
                </a:lnTo>
                <a:lnTo>
                  <a:pt x="0" y="0"/>
                </a:lnTo>
                <a:close/>
              </a:path>
            </a:pathLst>
          </a:custGeom>
          <a:blipFill>
            <a:blip r:embed="rId2"/>
            <a:stretch>
              <a:fillRect/>
            </a:stretch>
          </a:blipFill>
        </p:spPr>
        <p:txBody>
          <a:bodyPr/>
          <a:lstStyle/>
          <a:p>
            <a:endParaRPr lang="en-US"/>
          </a:p>
        </p:txBody>
      </p:sp>
      <p:sp>
        <p:nvSpPr>
          <p:cNvPr id="6" name="AutoShape 6"/>
          <p:cNvSpPr/>
          <p:nvPr/>
        </p:nvSpPr>
        <p:spPr>
          <a:xfrm flipV="1">
            <a:off x="7023430" y="1617651"/>
            <a:ext cx="0" cy="6634571"/>
          </a:xfrm>
          <a:prstGeom prst="line">
            <a:avLst/>
          </a:prstGeom>
          <a:ln w="38100" cap="flat">
            <a:solidFill>
              <a:srgbClr val="51A60F"/>
            </a:solidFill>
            <a:prstDash val="sysDash"/>
            <a:headEnd type="none" w="sm" len="sm"/>
            <a:tailEnd type="none" w="sm" len="sm"/>
          </a:ln>
        </p:spPr>
        <p:txBody>
          <a:bodyPr/>
          <a:lstStyle/>
          <a:p>
            <a:endParaRPr lang="en-US"/>
          </a:p>
        </p:txBody>
      </p:sp>
      <p:sp>
        <p:nvSpPr>
          <p:cNvPr id="9" name="AutoShape 9"/>
          <p:cNvSpPr/>
          <p:nvPr/>
        </p:nvSpPr>
        <p:spPr>
          <a:xfrm flipH="1">
            <a:off x="10643733" y="3485515"/>
            <a:ext cx="4549299" cy="876164"/>
          </a:xfrm>
          <a:prstGeom prst="line">
            <a:avLst/>
          </a:prstGeom>
          <a:ln w="19050" cap="flat">
            <a:solidFill>
              <a:srgbClr val="000000"/>
            </a:solidFill>
            <a:prstDash val="solid"/>
            <a:headEnd type="none" w="sm" len="sm"/>
            <a:tailEnd type="arrow" w="med" len="sm"/>
          </a:ln>
        </p:spPr>
        <p:txBody>
          <a:bodyPr/>
          <a:lstStyle/>
          <a:p>
            <a:endParaRPr lang="en-US"/>
          </a:p>
        </p:txBody>
      </p:sp>
      <p:sp>
        <p:nvSpPr>
          <p:cNvPr id="10" name="TextBox 10"/>
          <p:cNvSpPr txBox="1"/>
          <p:nvPr/>
        </p:nvSpPr>
        <p:spPr>
          <a:xfrm>
            <a:off x="15099639" y="2909817"/>
            <a:ext cx="2521722" cy="1113296"/>
          </a:xfrm>
          <a:prstGeom prst="rect">
            <a:avLst/>
          </a:prstGeom>
        </p:spPr>
        <p:txBody>
          <a:bodyPr lIns="0" tIns="0" rIns="0" bIns="0" rtlCol="0" anchor="t">
            <a:spAutoFit/>
          </a:bodyPr>
          <a:lstStyle/>
          <a:p>
            <a:pPr algn="ctr">
              <a:lnSpc>
                <a:spcPts val="2986"/>
              </a:lnSpc>
            </a:pPr>
            <a:r>
              <a:rPr lang="en-US" sz="2132">
                <a:solidFill>
                  <a:srgbClr val="000000"/>
                </a:solidFill>
                <a:latin typeface="Canva Sans"/>
                <a:ea typeface="Canva Sans"/>
                <a:cs typeface="Canva Sans"/>
                <a:sym typeface="Canva Sans"/>
              </a:rPr>
              <a:t>For every $1 spent we get additional $2 in sales</a:t>
            </a:r>
          </a:p>
        </p:txBody>
      </p:sp>
      <p:sp>
        <p:nvSpPr>
          <p:cNvPr id="12" name="TextBox 3">
            <a:extLst>
              <a:ext uri="{FF2B5EF4-FFF2-40B4-BE49-F238E27FC236}">
                <a16:creationId xmlns:a16="http://schemas.microsoft.com/office/drawing/2014/main" id="{3F0BE5E0-B6B6-358E-F5DC-139E7EF0AFEA}"/>
              </a:ext>
            </a:extLst>
          </p:cNvPr>
          <p:cNvSpPr txBox="1"/>
          <p:nvPr/>
        </p:nvSpPr>
        <p:spPr>
          <a:xfrm>
            <a:off x="5219954" y="8724900"/>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Obtained coefficient</a:t>
            </a:r>
          </a:p>
        </p:txBody>
      </p:sp>
      <p:sp>
        <p:nvSpPr>
          <p:cNvPr id="13" name="TextBox 12">
            <a:extLst>
              <a:ext uri="{FF2B5EF4-FFF2-40B4-BE49-F238E27FC236}">
                <a16:creationId xmlns:a16="http://schemas.microsoft.com/office/drawing/2014/main" id="{740DD293-B5E0-F96F-C006-9738B95D1333}"/>
              </a:ext>
            </a:extLst>
          </p:cNvPr>
          <p:cNvSpPr txBox="1"/>
          <p:nvPr/>
        </p:nvSpPr>
        <p:spPr>
          <a:xfrm rot="16200000">
            <a:off x="-682483" y="4652528"/>
            <a:ext cx="7848091" cy="771365"/>
          </a:xfrm>
          <a:prstGeom prst="rect">
            <a:avLst/>
          </a:prstGeom>
        </p:spPr>
        <p:txBody>
          <a:bodyPr wrap="square" lIns="0" tIns="0" rIns="0" bIns="0" rtlCol="0" anchor="t">
            <a:spAutoFit/>
          </a:bodyPr>
          <a:lstStyle/>
          <a:p>
            <a:pPr algn="ctr">
              <a:lnSpc>
                <a:spcPts val="7398"/>
              </a:lnSpc>
            </a:pPr>
            <a:r>
              <a:rPr lang="en-US" b="1" dirty="0">
                <a:solidFill>
                  <a:srgbClr val="000000"/>
                </a:solidFill>
                <a:latin typeface="Canva Sans Bold"/>
                <a:ea typeface="Canva Sans Bold"/>
                <a:cs typeface="Canva Sans Bold"/>
                <a:sym typeface="Canva Sans Bold"/>
              </a:rPr>
              <a:t>Frequency</a:t>
            </a:r>
          </a:p>
        </p:txBody>
      </p:sp>
      <p:sp>
        <p:nvSpPr>
          <p:cNvPr id="14" name="TextBox 5">
            <a:extLst>
              <a:ext uri="{FF2B5EF4-FFF2-40B4-BE49-F238E27FC236}">
                <a16:creationId xmlns:a16="http://schemas.microsoft.com/office/drawing/2014/main" id="{F65E36EF-0DD7-B5DA-DD6D-F6A3D25363BE}"/>
              </a:ext>
            </a:extLst>
          </p:cNvPr>
          <p:cNvSpPr txBox="1"/>
          <p:nvPr/>
        </p:nvSpPr>
        <p:spPr>
          <a:xfrm>
            <a:off x="7742249" y="5124517"/>
            <a:ext cx="5782628" cy="422366"/>
          </a:xfrm>
          <a:prstGeom prst="rect">
            <a:avLst/>
          </a:prstGeom>
        </p:spPr>
        <p:txBody>
          <a:bodyPr lIns="0" tIns="0" rIns="0" bIns="0" rtlCol="0" anchor="t">
            <a:spAutoFit/>
          </a:bodyPr>
          <a:lstStyle/>
          <a:p>
            <a:pPr>
              <a:lnSpc>
                <a:spcPts val="3494"/>
              </a:lnSpc>
            </a:pPr>
            <a:r>
              <a:rPr lang="en-US" sz="2496" dirty="0">
                <a:solidFill>
                  <a:srgbClr val="000000"/>
                </a:solidFill>
                <a:latin typeface="Canva Sans"/>
                <a:ea typeface="Canva Sans"/>
                <a:cs typeface="Canva Sans"/>
                <a:sym typeface="Canva Sans"/>
              </a:rPr>
              <a:t>Recommendation: </a:t>
            </a:r>
            <a:r>
              <a:rPr lang="en-US" sz="2496" b="1" dirty="0">
                <a:solidFill>
                  <a:srgbClr val="51A60F"/>
                </a:solidFill>
                <a:latin typeface="Canva Sans Bold"/>
                <a:ea typeface="Canva Sans Bold"/>
                <a:cs typeface="Canva Sans Bold"/>
                <a:sym typeface="Canva Sans Bold"/>
              </a:rPr>
              <a:t>start the campaign</a:t>
            </a:r>
          </a:p>
        </p:txBody>
      </p:sp>
      <p:pic>
        <p:nvPicPr>
          <p:cNvPr id="15" name="Picture 7">
            <a:extLst>
              <a:ext uri="{FF2B5EF4-FFF2-40B4-BE49-F238E27FC236}">
                <a16:creationId xmlns:a16="http://schemas.microsoft.com/office/drawing/2014/main" id="{EAF47218-F6EA-17C8-629F-927AB4385C0E}"/>
              </a:ext>
            </a:extLst>
          </p:cNvPr>
          <p:cNvPicPr>
            <a:picLocks noChangeAspect="1"/>
          </p:cNvPicPr>
          <p:nvPr/>
        </p:nvPicPr>
        <p:blipFill>
          <a:blip r:embed="rId3"/>
          <a:stretch>
            <a:fillRect/>
          </a:stretch>
        </p:blipFill>
        <p:spPr>
          <a:xfrm>
            <a:off x="7505757" y="1484730"/>
            <a:ext cx="2959949" cy="1002685"/>
          </a:xfrm>
          <a:prstGeom prst="rect">
            <a:avLst/>
          </a:prstGeom>
        </p:spPr>
      </p:pic>
      <p:pic>
        <p:nvPicPr>
          <p:cNvPr id="16" name="Picture 9">
            <a:extLst>
              <a:ext uri="{FF2B5EF4-FFF2-40B4-BE49-F238E27FC236}">
                <a16:creationId xmlns:a16="http://schemas.microsoft.com/office/drawing/2014/main" id="{3A632388-740E-86A0-8DA2-47CD709FDB6A}"/>
              </a:ext>
            </a:extLst>
          </p:cNvPr>
          <p:cNvPicPr>
            <a:picLocks noChangeAspect="1"/>
          </p:cNvPicPr>
          <p:nvPr/>
        </p:nvPicPr>
        <p:blipFill>
          <a:blip r:embed="rId4"/>
          <a:stretch>
            <a:fillRect/>
          </a:stretch>
        </p:blipFill>
        <p:spPr>
          <a:xfrm>
            <a:off x="7505757" y="3860337"/>
            <a:ext cx="2959949" cy="1002685"/>
          </a:xfrm>
          <a:prstGeom prst="rect">
            <a:avLst/>
          </a:prstGeom>
        </p:spPr>
      </p:pic>
      <p:sp>
        <p:nvSpPr>
          <p:cNvPr id="17" name="TextBox 7">
            <a:extLst>
              <a:ext uri="{FF2B5EF4-FFF2-40B4-BE49-F238E27FC236}">
                <a16:creationId xmlns:a16="http://schemas.microsoft.com/office/drawing/2014/main" id="{745EDA67-6494-9A87-90AD-3BDA82AB0E54}"/>
              </a:ext>
            </a:extLst>
          </p:cNvPr>
          <p:cNvSpPr txBox="1"/>
          <p:nvPr/>
        </p:nvSpPr>
        <p:spPr>
          <a:xfrm>
            <a:off x="7752418" y="4721134"/>
            <a:ext cx="4972981" cy="419282"/>
          </a:xfrm>
          <a:prstGeom prst="rect">
            <a:avLst/>
          </a:prstGeom>
        </p:spPr>
        <p:txBody>
          <a:bodyPr wrap="square" lIns="0" tIns="0" rIns="0" bIns="0" rtlCol="0" anchor="t">
            <a:spAutoFit/>
          </a:bodyPr>
          <a:lstStyle/>
          <a:p>
            <a:pPr>
              <a:lnSpc>
                <a:spcPts val="3494"/>
              </a:lnSpc>
            </a:pPr>
            <a:r>
              <a:rPr lang="en-US" sz="2496" dirty="0">
                <a:solidFill>
                  <a:srgbClr val="51A60F"/>
                </a:solidFill>
                <a:latin typeface="Canva Sans"/>
                <a:ea typeface="Canva Sans"/>
                <a:cs typeface="Canva Sans"/>
                <a:sym typeface="Canva Sans"/>
              </a:rPr>
              <a:t>Statistically</a:t>
            </a:r>
            <a:r>
              <a:rPr lang="en-US" sz="2496" b="1" dirty="0">
                <a:solidFill>
                  <a:srgbClr val="51A60F"/>
                </a:solidFill>
                <a:latin typeface="Canva Sans Bold"/>
                <a:ea typeface="Canva Sans Bold"/>
                <a:cs typeface="Canva Sans Bold"/>
                <a:sym typeface="Canva Sans Bold"/>
              </a:rPr>
              <a:t> different</a:t>
            </a:r>
            <a:r>
              <a:rPr lang="en-US" sz="2496" dirty="0">
                <a:solidFill>
                  <a:srgbClr val="51A60F"/>
                </a:solidFill>
                <a:latin typeface="Canva Sans"/>
                <a:ea typeface="Canva Sans"/>
                <a:cs typeface="Canva Sans"/>
                <a:sym typeface="Canva Sans"/>
              </a:rPr>
              <a:t> from </a:t>
            </a:r>
            <a:r>
              <a:rPr lang="en-US" sz="2496" b="1" dirty="0">
                <a:solidFill>
                  <a:srgbClr val="51A60F"/>
                </a:solidFill>
                <a:latin typeface="Canva Sans Bold"/>
                <a:ea typeface="Canva Sans Bold"/>
                <a:cs typeface="Canva Sans Bold"/>
                <a:sym typeface="Canva Sans Bold"/>
              </a:rPr>
              <a:t>0</a:t>
            </a:r>
          </a:p>
        </p:txBody>
      </p:sp>
      <p:sp>
        <p:nvSpPr>
          <p:cNvPr id="18" name="TextBox 3">
            <a:extLst>
              <a:ext uri="{FF2B5EF4-FFF2-40B4-BE49-F238E27FC236}">
                <a16:creationId xmlns:a16="http://schemas.microsoft.com/office/drawing/2014/main" id="{A96DB817-F8B0-3BF8-58BE-30F1130E8A69}"/>
              </a:ext>
            </a:extLst>
          </p:cNvPr>
          <p:cNvSpPr txBox="1"/>
          <p:nvPr/>
        </p:nvSpPr>
        <p:spPr>
          <a:xfrm>
            <a:off x="7742249" y="2285416"/>
            <a:ext cx="5446913" cy="422366"/>
          </a:xfrm>
          <a:prstGeom prst="rect">
            <a:avLst/>
          </a:prstGeom>
        </p:spPr>
        <p:txBody>
          <a:bodyPr wrap="square" lIns="0" tIns="0" rIns="0" bIns="0" rtlCol="0" anchor="t">
            <a:spAutoFit/>
          </a:bodyPr>
          <a:lstStyle/>
          <a:p>
            <a:pPr>
              <a:lnSpc>
                <a:spcPts val="3494"/>
              </a:lnSpc>
            </a:pPr>
            <a:r>
              <a:rPr lang="en-US" sz="2496" dirty="0">
                <a:solidFill>
                  <a:srgbClr val="FF3131"/>
                </a:solidFill>
                <a:latin typeface="Canva Sans"/>
                <a:ea typeface="Canva Sans"/>
                <a:cs typeface="Canva Sans"/>
                <a:sym typeface="Canva Sans"/>
              </a:rPr>
              <a:t>Statistically </a:t>
            </a:r>
            <a:r>
              <a:rPr lang="en-US" sz="2496" b="1" dirty="0">
                <a:solidFill>
                  <a:srgbClr val="FF3131"/>
                </a:solidFill>
                <a:latin typeface="Canva Sans Bold"/>
                <a:ea typeface="Canva Sans Bold"/>
                <a:cs typeface="Canva Sans Bold"/>
                <a:sym typeface="Canva Sans Bold"/>
              </a:rPr>
              <a:t>not different</a:t>
            </a:r>
            <a:r>
              <a:rPr lang="en-US" sz="2496" dirty="0">
                <a:solidFill>
                  <a:srgbClr val="FF3131"/>
                </a:solidFill>
                <a:latin typeface="Canva Sans"/>
                <a:ea typeface="Canva Sans"/>
                <a:cs typeface="Canva Sans"/>
                <a:sym typeface="Canva Sans"/>
              </a:rPr>
              <a:t> from </a:t>
            </a:r>
            <a:r>
              <a:rPr lang="en-US" sz="2496" b="1" dirty="0">
                <a:solidFill>
                  <a:srgbClr val="FF3131"/>
                </a:solidFill>
                <a:latin typeface="Canva Sans Bold"/>
                <a:ea typeface="Canva Sans Bold"/>
                <a:cs typeface="Canva Sans Bold"/>
                <a:sym typeface="Canva Sans Bold"/>
              </a:rPr>
              <a:t>0</a:t>
            </a:r>
          </a:p>
        </p:txBody>
      </p:sp>
      <p:sp>
        <p:nvSpPr>
          <p:cNvPr id="19" name="TextBox 4">
            <a:extLst>
              <a:ext uri="{FF2B5EF4-FFF2-40B4-BE49-F238E27FC236}">
                <a16:creationId xmlns:a16="http://schemas.microsoft.com/office/drawing/2014/main" id="{88EBA26C-69CA-7790-EAAA-3D783353B057}"/>
              </a:ext>
            </a:extLst>
          </p:cNvPr>
          <p:cNvSpPr txBox="1"/>
          <p:nvPr/>
        </p:nvSpPr>
        <p:spPr>
          <a:xfrm>
            <a:off x="7742249" y="2707782"/>
            <a:ext cx="4258151" cy="422366"/>
          </a:xfrm>
          <a:prstGeom prst="rect">
            <a:avLst/>
          </a:prstGeom>
        </p:spPr>
        <p:txBody>
          <a:bodyPr lIns="0" tIns="0" rIns="0" bIns="0" rtlCol="0" anchor="t">
            <a:spAutoFit/>
          </a:bodyPr>
          <a:lstStyle/>
          <a:p>
            <a:pPr algn="ctr">
              <a:lnSpc>
                <a:spcPts val="3494"/>
              </a:lnSpc>
            </a:pPr>
            <a:r>
              <a:rPr lang="en-US" sz="2496" dirty="0">
                <a:solidFill>
                  <a:srgbClr val="000000"/>
                </a:solidFill>
                <a:latin typeface="Canva Sans"/>
                <a:ea typeface="Canva Sans"/>
                <a:cs typeface="Canva Sans"/>
                <a:sym typeface="Canva Sans"/>
              </a:rPr>
              <a:t>Recommendation: </a:t>
            </a:r>
            <a:r>
              <a:rPr lang="en-US" sz="2496" b="1" dirty="0">
                <a:solidFill>
                  <a:srgbClr val="FF3131"/>
                </a:solidFill>
                <a:latin typeface="Canva Sans Bold"/>
                <a:ea typeface="Canva Sans Bold"/>
                <a:cs typeface="Canva Sans Bold"/>
                <a:sym typeface="Canva Sans Bold"/>
              </a:rPr>
              <a:t>don’t act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21649" y="4649002"/>
            <a:ext cx="13044701" cy="893745"/>
          </a:xfrm>
          <a:prstGeom prst="rect">
            <a:avLst/>
          </a:prstGeom>
        </p:spPr>
        <p:txBody>
          <a:bodyPr lIns="0" tIns="0" rIns="0" bIns="0" rtlCol="0" anchor="t">
            <a:spAutoFit/>
          </a:bodyPr>
          <a:lstStyle/>
          <a:p>
            <a:pPr algn="ctr">
              <a:lnSpc>
                <a:spcPts val="7398"/>
              </a:lnSpc>
            </a:pPr>
            <a:r>
              <a:rPr lang="en-US" sz="5284" b="1">
                <a:solidFill>
                  <a:srgbClr val="000000"/>
                </a:solidFill>
                <a:latin typeface="Canva Sans Bold"/>
                <a:ea typeface="Canva Sans Bold"/>
                <a:cs typeface="Canva Sans Bold"/>
                <a:sym typeface="Canva Sans Bold"/>
              </a:rPr>
              <a:t>0% of analysts identified the true effect</a:t>
            </a:r>
          </a:p>
        </p:txBody>
      </p:sp>
    </p:spTree>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53418" y="4249755"/>
            <a:ext cx="6781164" cy="893745"/>
          </a:xfrm>
          <a:prstGeom prst="rect">
            <a:avLst/>
          </a:prstGeom>
        </p:spPr>
        <p:txBody>
          <a:bodyPr lIns="0" tIns="0" rIns="0" bIns="0" rtlCol="0" anchor="t">
            <a:spAutoFit/>
          </a:bodyPr>
          <a:lstStyle/>
          <a:p>
            <a:pPr algn="ctr">
              <a:lnSpc>
                <a:spcPts val="7398"/>
              </a:lnSpc>
            </a:pPr>
            <a:r>
              <a:rPr lang="en-US" sz="5284" b="1" dirty="0">
                <a:solidFill>
                  <a:srgbClr val="000000"/>
                </a:solidFill>
                <a:latin typeface="Canva Sans Bold"/>
                <a:ea typeface="Canva Sans Bold"/>
                <a:cs typeface="Canva Sans Bold"/>
                <a:sym typeface="Canva Sans Bold"/>
              </a:rPr>
              <a:t>How is this possible?</a:t>
            </a:r>
          </a:p>
        </p:txBody>
      </p:sp>
    </p:spTree>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41280"/>
          </a:xfrm>
          <a:custGeom>
            <a:avLst/>
            <a:gdLst/>
            <a:ahLst/>
            <a:cxnLst/>
            <a:rect l="l" t="t" r="r" b="b"/>
            <a:pathLst>
              <a:path w="18288000" h="10241280">
                <a:moveTo>
                  <a:pt x="0" y="0"/>
                </a:moveTo>
                <a:lnTo>
                  <a:pt x="18288000" y="0"/>
                </a:lnTo>
                <a:lnTo>
                  <a:pt x="18288000" y="10241280"/>
                </a:lnTo>
                <a:lnTo>
                  <a:pt x="0" y="1024128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CDBDC"/>
        </a:solidFill>
        <a:effectLst/>
      </p:bgPr>
    </p:bg>
    <p:spTree>
      <p:nvGrpSpPr>
        <p:cNvPr id="1" name=""/>
        <p:cNvGrpSpPr/>
        <p:nvPr/>
      </p:nvGrpSpPr>
      <p:grpSpPr>
        <a:xfrm>
          <a:off x="0" y="0"/>
          <a:ext cx="0" cy="0"/>
          <a:chOff x="0" y="0"/>
          <a:chExt cx="0" cy="0"/>
        </a:xfrm>
      </p:grpSpPr>
      <p:sp>
        <p:nvSpPr>
          <p:cNvPr id="2" name="Freeform 2"/>
          <p:cNvSpPr/>
          <p:nvPr/>
        </p:nvSpPr>
        <p:spPr>
          <a:xfrm>
            <a:off x="2362454" y="667680"/>
            <a:ext cx="13563092" cy="8951640"/>
          </a:xfrm>
          <a:custGeom>
            <a:avLst/>
            <a:gdLst/>
            <a:ahLst/>
            <a:cxnLst/>
            <a:rect l="l" t="t" r="r" b="b"/>
            <a:pathLst>
              <a:path w="13563092" h="8951640">
                <a:moveTo>
                  <a:pt x="0" y="0"/>
                </a:moveTo>
                <a:lnTo>
                  <a:pt x="13563092" y="0"/>
                </a:lnTo>
                <a:lnTo>
                  <a:pt x="13563092" y="8951640"/>
                </a:lnTo>
                <a:lnTo>
                  <a:pt x="0" y="8951640"/>
                </a:lnTo>
                <a:lnTo>
                  <a:pt x="0" y="0"/>
                </a:lnTo>
                <a:close/>
              </a:path>
            </a:pathLst>
          </a:custGeom>
          <a:blipFill>
            <a:blip r:embed="rId3"/>
            <a:stretch>
              <a:fillRect/>
            </a:stretch>
          </a:blipFill>
        </p:spPr>
        <p:txBody>
          <a:bodyPr/>
          <a:lstStyle/>
          <a:p>
            <a:endParaRPr lang="en-US"/>
          </a:p>
        </p:txBody>
      </p:sp>
    </p:spTree>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CDBDC"/>
        </a:solidFill>
        <a:effectLst/>
      </p:bgPr>
    </p:bg>
    <p:spTree>
      <p:nvGrpSpPr>
        <p:cNvPr id="1" name=""/>
        <p:cNvGrpSpPr/>
        <p:nvPr/>
      </p:nvGrpSpPr>
      <p:grpSpPr>
        <a:xfrm>
          <a:off x="0" y="0"/>
          <a:ext cx="0" cy="0"/>
          <a:chOff x="0" y="0"/>
          <a:chExt cx="0" cy="0"/>
        </a:xfrm>
      </p:grpSpPr>
      <p:sp>
        <p:nvSpPr>
          <p:cNvPr id="2" name="Freeform 2"/>
          <p:cNvSpPr/>
          <p:nvPr/>
        </p:nvSpPr>
        <p:spPr>
          <a:xfrm>
            <a:off x="2362454" y="667680"/>
            <a:ext cx="13563092" cy="8951640"/>
          </a:xfrm>
          <a:custGeom>
            <a:avLst/>
            <a:gdLst/>
            <a:ahLst/>
            <a:cxnLst/>
            <a:rect l="l" t="t" r="r" b="b"/>
            <a:pathLst>
              <a:path w="13563092" h="8951640">
                <a:moveTo>
                  <a:pt x="0" y="0"/>
                </a:moveTo>
                <a:lnTo>
                  <a:pt x="13563092" y="0"/>
                </a:lnTo>
                <a:lnTo>
                  <a:pt x="13563092" y="8951640"/>
                </a:lnTo>
                <a:lnTo>
                  <a:pt x="0" y="895164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CDBDC"/>
        </a:solidFill>
        <a:effectLst/>
      </p:bgPr>
    </p:bg>
    <p:spTree>
      <p:nvGrpSpPr>
        <p:cNvPr id="1" name=""/>
        <p:cNvGrpSpPr/>
        <p:nvPr/>
      </p:nvGrpSpPr>
      <p:grpSpPr>
        <a:xfrm>
          <a:off x="0" y="0"/>
          <a:ext cx="0" cy="0"/>
          <a:chOff x="0" y="0"/>
          <a:chExt cx="0" cy="0"/>
        </a:xfrm>
      </p:grpSpPr>
      <p:sp>
        <p:nvSpPr>
          <p:cNvPr id="2" name="Freeform 2"/>
          <p:cNvSpPr/>
          <p:nvPr/>
        </p:nvSpPr>
        <p:spPr>
          <a:xfrm>
            <a:off x="2362454" y="667680"/>
            <a:ext cx="13563092" cy="8951640"/>
          </a:xfrm>
          <a:custGeom>
            <a:avLst/>
            <a:gdLst/>
            <a:ahLst/>
            <a:cxnLst/>
            <a:rect l="l" t="t" r="r" b="b"/>
            <a:pathLst>
              <a:path w="13563092" h="8951640">
                <a:moveTo>
                  <a:pt x="0" y="0"/>
                </a:moveTo>
                <a:lnTo>
                  <a:pt x="13563092" y="0"/>
                </a:lnTo>
                <a:lnTo>
                  <a:pt x="13563092" y="8951640"/>
                </a:lnTo>
                <a:lnTo>
                  <a:pt x="0" y="895164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CDBDC"/>
        </a:solidFill>
        <a:effectLst/>
      </p:bgPr>
    </p:bg>
    <p:spTree>
      <p:nvGrpSpPr>
        <p:cNvPr id="1" name=""/>
        <p:cNvGrpSpPr/>
        <p:nvPr/>
      </p:nvGrpSpPr>
      <p:grpSpPr>
        <a:xfrm>
          <a:off x="0" y="0"/>
          <a:ext cx="0" cy="0"/>
          <a:chOff x="0" y="0"/>
          <a:chExt cx="0" cy="0"/>
        </a:xfrm>
      </p:grpSpPr>
      <p:sp>
        <p:nvSpPr>
          <p:cNvPr id="2" name="Freeform 2"/>
          <p:cNvSpPr/>
          <p:nvPr/>
        </p:nvSpPr>
        <p:spPr>
          <a:xfrm>
            <a:off x="2362454" y="667680"/>
            <a:ext cx="13563092" cy="8951640"/>
          </a:xfrm>
          <a:custGeom>
            <a:avLst/>
            <a:gdLst/>
            <a:ahLst/>
            <a:cxnLst/>
            <a:rect l="l" t="t" r="r" b="b"/>
            <a:pathLst>
              <a:path w="13563092" h="8951640">
                <a:moveTo>
                  <a:pt x="0" y="0"/>
                </a:moveTo>
                <a:lnTo>
                  <a:pt x="13563092" y="0"/>
                </a:lnTo>
                <a:lnTo>
                  <a:pt x="13563092" y="8951640"/>
                </a:lnTo>
                <a:lnTo>
                  <a:pt x="0" y="895164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
        <p:nvSpPr>
          <p:cNvPr id="3" name="Freeform 3"/>
          <p:cNvSpPr/>
          <p:nvPr/>
        </p:nvSpPr>
        <p:spPr>
          <a:xfrm>
            <a:off x="2514600" y="3395165"/>
            <a:ext cx="2791564" cy="2791564"/>
          </a:xfrm>
          <a:custGeom>
            <a:avLst/>
            <a:gdLst/>
            <a:ahLst/>
            <a:cxnLst/>
            <a:rect l="l" t="t" r="r" b="b"/>
            <a:pathLst>
              <a:path w="2791564" h="2791564">
                <a:moveTo>
                  <a:pt x="0" y="0"/>
                </a:moveTo>
                <a:lnTo>
                  <a:pt x="2791564" y="0"/>
                </a:lnTo>
                <a:lnTo>
                  <a:pt x="2791564" y="2791564"/>
                </a:lnTo>
                <a:lnTo>
                  <a:pt x="0" y="2791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2689134" y="3553346"/>
            <a:ext cx="2442495" cy="2442485"/>
            <a:chOff x="0" y="0"/>
            <a:chExt cx="3256660" cy="3256646"/>
          </a:xfrm>
        </p:grpSpPr>
        <p:sp>
          <p:nvSpPr>
            <p:cNvPr id="5" name="Freeform 5"/>
            <p:cNvSpPr/>
            <p:nvPr/>
          </p:nvSpPr>
          <p:spPr>
            <a:xfrm>
              <a:off x="0" y="0"/>
              <a:ext cx="3256661" cy="3256661"/>
            </a:xfrm>
            <a:custGeom>
              <a:avLst/>
              <a:gdLst/>
              <a:ahLst/>
              <a:cxnLst/>
              <a:rect l="l" t="t" r="r" b="b"/>
              <a:pathLst>
                <a:path w="3256661" h="3256661">
                  <a:moveTo>
                    <a:pt x="3256661" y="1628394"/>
                  </a:moveTo>
                  <a:cubicBezTo>
                    <a:pt x="3256661" y="2527681"/>
                    <a:pt x="2527681" y="3256661"/>
                    <a:pt x="1628394" y="3256661"/>
                  </a:cubicBezTo>
                  <a:cubicBezTo>
                    <a:pt x="729107" y="3256661"/>
                    <a:pt x="0" y="2527554"/>
                    <a:pt x="0" y="1628394"/>
                  </a:cubicBezTo>
                  <a:cubicBezTo>
                    <a:pt x="0" y="729234"/>
                    <a:pt x="728980" y="0"/>
                    <a:pt x="1628267" y="0"/>
                  </a:cubicBezTo>
                  <a:cubicBezTo>
                    <a:pt x="2527554" y="0"/>
                    <a:pt x="3256661" y="728980"/>
                    <a:pt x="3256661" y="1628394"/>
                  </a:cubicBezTo>
                  <a:close/>
                </a:path>
              </a:pathLst>
            </a:custGeom>
            <a:blipFill>
              <a:blip r:embed="rId7"/>
              <a:stretch>
                <a:fillRect/>
              </a:stretch>
            </a:blipFill>
          </p:spPr>
          <p:txBody>
            <a:bodyPr/>
            <a:lstStyle/>
            <a:p>
              <a:endParaRPr lang="en-US"/>
            </a:p>
          </p:txBody>
        </p:sp>
      </p:grpSp>
      <p:grpSp>
        <p:nvGrpSpPr>
          <p:cNvPr id="7" name="Group 7"/>
          <p:cNvGrpSpPr/>
          <p:nvPr/>
        </p:nvGrpSpPr>
        <p:grpSpPr>
          <a:xfrm>
            <a:off x="2151872" y="6812263"/>
            <a:ext cx="3453961" cy="57150"/>
            <a:chOff x="0" y="0"/>
            <a:chExt cx="4605281" cy="76200"/>
          </a:xfrm>
        </p:grpSpPr>
        <p:sp>
          <p:nvSpPr>
            <p:cNvPr id="8" name="Freeform 8"/>
            <p:cNvSpPr/>
            <p:nvPr/>
          </p:nvSpPr>
          <p:spPr>
            <a:xfrm>
              <a:off x="25273" y="0"/>
              <a:ext cx="4554728" cy="76200"/>
            </a:xfrm>
            <a:custGeom>
              <a:avLst/>
              <a:gdLst/>
              <a:ahLst/>
              <a:cxnLst/>
              <a:rect l="l" t="t" r="r" b="b"/>
              <a:pathLst>
                <a:path w="4554728" h="76200">
                  <a:moveTo>
                    <a:pt x="254" y="0"/>
                  </a:moveTo>
                  <a:lnTo>
                    <a:pt x="4554728" y="25400"/>
                  </a:lnTo>
                  <a:lnTo>
                    <a:pt x="4554474" y="76200"/>
                  </a:lnTo>
                  <a:lnTo>
                    <a:pt x="0" y="50800"/>
                  </a:lnTo>
                  <a:close/>
                </a:path>
              </a:pathLst>
            </a:custGeom>
            <a:solidFill>
              <a:srgbClr val="FFFFFF"/>
            </a:solidFill>
          </p:spPr>
          <p:txBody>
            <a:bodyPr/>
            <a:lstStyle/>
            <a:p>
              <a:endParaRPr lang="en-US"/>
            </a:p>
          </p:txBody>
        </p:sp>
      </p:grpSp>
      <p:sp>
        <p:nvSpPr>
          <p:cNvPr id="9" name="Freeform 9"/>
          <p:cNvSpPr/>
          <p:nvPr/>
        </p:nvSpPr>
        <p:spPr>
          <a:xfrm>
            <a:off x="9776263" y="5426770"/>
            <a:ext cx="3363492" cy="1109952"/>
          </a:xfrm>
          <a:custGeom>
            <a:avLst/>
            <a:gdLst/>
            <a:ahLst/>
            <a:cxnLst/>
            <a:rect l="l" t="t" r="r" b="b"/>
            <a:pathLst>
              <a:path w="3363492" h="1109952">
                <a:moveTo>
                  <a:pt x="0" y="0"/>
                </a:moveTo>
                <a:lnTo>
                  <a:pt x="3363492" y="0"/>
                </a:lnTo>
                <a:lnTo>
                  <a:pt x="3363492" y="1109952"/>
                </a:lnTo>
                <a:lnTo>
                  <a:pt x="0" y="1109952"/>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2170922" y="6133598"/>
            <a:ext cx="3478918" cy="613410"/>
          </a:xfrm>
          <a:prstGeom prst="rect">
            <a:avLst/>
          </a:prstGeom>
        </p:spPr>
        <p:txBody>
          <a:bodyPr lIns="0" tIns="0" rIns="0" bIns="0" rtlCol="0" anchor="t">
            <a:spAutoFit/>
          </a:bodyPr>
          <a:lstStyle/>
          <a:p>
            <a:pPr algn="ctr">
              <a:lnSpc>
                <a:spcPts val="5040"/>
              </a:lnSpc>
            </a:pPr>
            <a:r>
              <a:rPr lang="en-US" sz="3600">
                <a:solidFill>
                  <a:srgbClr val="FFFFFF"/>
                </a:solidFill>
                <a:latin typeface="Outfit"/>
                <a:ea typeface="Outfit"/>
                <a:cs typeface="Outfit"/>
                <a:sym typeface="Outfit"/>
              </a:rPr>
              <a:t>Alex Molak</a:t>
            </a:r>
          </a:p>
        </p:txBody>
      </p:sp>
      <p:sp>
        <p:nvSpPr>
          <p:cNvPr id="11" name="TextBox 11"/>
          <p:cNvSpPr txBox="1"/>
          <p:nvPr/>
        </p:nvSpPr>
        <p:spPr>
          <a:xfrm>
            <a:off x="8732720" y="2728415"/>
            <a:ext cx="5458020" cy="666750"/>
          </a:xfrm>
          <a:prstGeom prst="rect">
            <a:avLst/>
          </a:prstGeom>
        </p:spPr>
        <p:txBody>
          <a:bodyPr lIns="0" tIns="0" rIns="0" bIns="0" rtlCol="0" anchor="t">
            <a:spAutoFit/>
          </a:bodyPr>
          <a:lstStyle/>
          <a:p>
            <a:pPr algn="l">
              <a:lnSpc>
                <a:spcPts val="5280"/>
              </a:lnSpc>
            </a:pPr>
            <a:r>
              <a:rPr lang="en-US" sz="4400">
                <a:solidFill>
                  <a:srgbClr val="FFFFFF"/>
                </a:solidFill>
                <a:latin typeface="Outfit"/>
                <a:ea typeface="Outfit"/>
                <a:cs typeface="Outfit"/>
                <a:sym typeface="Outfit"/>
              </a:rPr>
              <a:t>About</a:t>
            </a:r>
            <a:r>
              <a:rPr lang="en-US" sz="4400">
                <a:solidFill>
                  <a:srgbClr val="000000"/>
                </a:solidFill>
                <a:latin typeface="Outfit"/>
                <a:ea typeface="Outfit"/>
                <a:cs typeface="Outfit"/>
                <a:sym typeface="Outfit"/>
              </a:rPr>
              <a:t> </a:t>
            </a:r>
            <a:r>
              <a:rPr lang="en-US" sz="4400">
                <a:solidFill>
                  <a:srgbClr val="00CD8F"/>
                </a:solidFill>
                <a:latin typeface="Outfit"/>
                <a:ea typeface="Outfit"/>
                <a:cs typeface="Outfit"/>
                <a:sym typeface="Outfit"/>
              </a:rPr>
              <a:t>Alex</a:t>
            </a:r>
          </a:p>
        </p:txBody>
      </p:sp>
      <p:sp>
        <p:nvSpPr>
          <p:cNvPr id="12" name="TextBox 12"/>
          <p:cNvSpPr txBox="1"/>
          <p:nvPr/>
        </p:nvSpPr>
        <p:spPr>
          <a:xfrm>
            <a:off x="8732720" y="3557479"/>
            <a:ext cx="8435139" cy="619125"/>
          </a:xfrm>
          <a:prstGeom prst="rect">
            <a:avLst/>
          </a:prstGeom>
        </p:spPr>
        <p:txBody>
          <a:bodyPr lIns="0" tIns="0" rIns="0" bIns="0" rtlCol="0" anchor="t">
            <a:spAutoFit/>
          </a:bodyPr>
          <a:lstStyle/>
          <a:p>
            <a:pPr marL="241046" lvl="1" indent="-120523" algn="l">
              <a:lnSpc>
                <a:spcPts val="2400"/>
              </a:lnSpc>
              <a:buFont typeface="Arial"/>
              <a:buChar char="•"/>
            </a:pPr>
            <a:r>
              <a:rPr lang="en-US" sz="2000">
                <a:solidFill>
                  <a:srgbClr val="FFFFFF"/>
                </a:solidFill>
                <a:latin typeface="Outfit"/>
                <a:ea typeface="Outfit"/>
                <a:cs typeface="Outfit"/>
                <a:sym typeface="Outfit"/>
              </a:rPr>
              <a:t>Founder of </a:t>
            </a:r>
            <a:r>
              <a:rPr lang="en-US" sz="2000" b="1">
                <a:solidFill>
                  <a:srgbClr val="FFFFFF"/>
                </a:solidFill>
                <a:latin typeface="Outfit Bold"/>
                <a:ea typeface="Outfit Bold"/>
                <a:cs typeface="Outfit Bold"/>
                <a:sym typeface="Outfit Bold"/>
              </a:rPr>
              <a:t>CausalPython.io</a:t>
            </a:r>
          </a:p>
          <a:p>
            <a:pPr algn="l">
              <a:lnSpc>
                <a:spcPts val="2400"/>
              </a:lnSpc>
            </a:pPr>
            <a:endParaRPr lang="en-US" sz="2000" b="1">
              <a:solidFill>
                <a:srgbClr val="FFFFFF"/>
              </a:solidFill>
              <a:latin typeface="Outfit Bold"/>
              <a:ea typeface="Outfit Bold"/>
              <a:cs typeface="Outfit Bold"/>
              <a:sym typeface="Outfit Bold"/>
            </a:endParaRPr>
          </a:p>
        </p:txBody>
      </p:sp>
      <p:sp>
        <p:nvSpPr>
          <p:cNvPr id="13" name="TextBox 6">
            <a:extLst>
              <a:ext uri="{FF2B5EF4-FFF2-40B4-BE49-F238E27FC236}">
                <a16:creationId xmlns:a16="http://schemas.microsoft.com/office/drawing/2014/main" id="{DDF497A6-9CBB-1BB2-50DD-021CC5F2FF2D}"/>
              </a:ext>
            </a:extLst>
          </p:cNvPr>
          <p:cNvSpPr txBox="1"/>
          <p:nvPr/>
        </p:nvSpPr>
        <p:spPr>
          <a:xfrm>
            <a:off x="2170922" y="6820368"/>
            <a:ext cx="3478918" cy="1275286"/>
          </a:xfrm>
          <a:prstGeom prst="rect">
            <a:avLst/>
          </a:prstGeom>
        </p:spPr>
        <p:txBody>
          <a:bodyPr lIns="0" tIns="0" rIns="0" bIns="0" rtlCol="0" anchor="t">
            <a:spAutoFit/>
          </a:bodyPr>
          <a:lstStyle/>
          <a:p>
            <a:pPr algn="ctr">
              <a:lnSpc>
                <a:spcPts val="3358"/>
              </a:lnSpc>
            </a:pPr>
            <a:r>
              <a:rPr lang="en-US" sz="2400" dirty="0">
                <a:solidFill>
                  <a:srgbClr val="FFFFFF"/>
                </a:solidFill>
                <a:latin typeface="Outfit"/>
                <a:ea typeface="Outfit"/>
                <a:cs typeface="Outfit"/>
                <a:sym typeface="Outfit"/>
              </a:rPr>
              <a:t>Founder @ CausalPython.io || Senior Data Scientist @ Lingaro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CDBDC"/>
        </a:solidFill>
        <a:effectLst/>
      </p:bgPr>
    </p:bg>
    <p:spTree>
      <p:nvGrpSpPr>
        <p:cNvPr id="1" name=""/>
        <p:cNvGrpSpPr/>
        <p:nvPr/>
      </p:nvGrpSpPr>
      <p:grpSpPr>
        <a:xfrm>
          <a:off x="0" y="0"/>
          <a:ext cx="0" cy="0"/>
          <a:chOff x="0" y="0"/>
          <a:chExt cx="0" cy="0"/>
        </a:xfrm>
      </p:grpSpPr>
      <p:sp>
        <p:nvSpPr>
          <p:cNvPr id="2" name="Freeform 2"/>
          <p:cNvSpPr/>
          <p:nvPr/>
        </p:nvSpPr>
        <p:spPr>
          <a:xfrm>
            <a:off x="2362454" y="667680"/>
            <a:ext cx="13563092" cy="8951640"/>
          </a:xfrm>
          <a:custGeom>
            <a:avLst/>
            <a:gdLst/>
            <a:ahLst/>
            <a:cxnLst/>
            <a:rect l="l" t="t" r="r" b="b"/>
            <a:pathLst>
              <a:path w="13563092" h="8951640">
                <a:moveTo>
                  <a:pt x="0" y="0"/>
                </a:moveTo>
                <a:lnTo>
                  <a:pt x="13563092" y="0"/>
                </a:lnTo>
                <a:lnTo>
                  <a:pt x="13563092" y="8951640"/>
                </a:lnTo>
                <a:lnTo>
                  <a:pt x="0" y="895164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23207" y="3716273"/>
            <a:ext cx="13841585" cy="2759204"/>
          </a:xfrm>
          <a:prstGeom prst="rect">
            <a:avLst/>
          </a:prstGeom>
        </p:spPr>
        <p:txBody>
          <a:bodyPr lIns="0" tIns="0" rIns="0" bIns="0" rtlCol="0" anchor="t">
            <a:spAutoFit/>
          </a:bodyPr>
          <a:lstStyle/>
          <a:p>
            <a:pPr algn="ctr">
              <a:lnSpc>
                <a:spcPts val="7398"/>
              </a:lnSpc>
            </a:pPr>
            <a:r>
              <a:rPr lang="en-US" sz="5284" b="1" dirty="0">
                <a:solidFill>
                  <a:srgbClr val="000000"/>
                </a:solidFill>
                <a:latin typeface="Canva Sans Bold"/>
                <a:ea typeface="Canva Sans Bold"/>
                <a:cs typeface="Canva Sans Bold"/>
                <a:sym typeface="Canva Sans Bold"/>
              </a:rPr>
              <a:t>Criteria we use in statistics and machine learning to select models and features might lead to bad decisions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4184" y="4316329"/>
            <a:ext cx="7960894" cy="5970671"/>
          </a:xfrm>
          <a:custGeom>
            <a:avLst/>
            <a:gdLst/>
            <a:ahLst/>
            <a:cxnLst/>
            <a:rect l="l" t="t" r="r" b="b"/>
            <a:pathLst>
              <a:path w="7960894" h="5970671">
                <a:moveTo>
                  <a:pt x="0" y="0"/>
                </a:moveTo>
                <a:lnTo>
                  <a:pt x="7960895" y="0"/>
                </a:lnTo>
                <a:lnTo>
                  <a:pt x="7960895" y="5970671"/>
                </a:lnTo>
                <a:lnTo>
                  <a:pt x="0" y="5970671"/>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02433" y="4645990"/>
            <a:ext cx="5085567" cy="5641010"/>
          </a:xfrm>
          <a:custGeom>
            <a:avLst/>
            <a:gdLst/>
            <a:ahLst/>
            <a:cxnLst/>
            <a:rect l="l" t="t" r="r" b="b"/>
            <a:pathLst>
              <a:path w="5085567" h="5641010">
                <a:moveTo>
                  <a:pt x="0" y="0"/>
                </a:moveTo>
                <a:lnTo>
                  <a:pt x="5085567" y="0"/>
                </a:lnTo>
                <a:lnTo>
                  <a:pt x="5085567" y="5641010"/>
                </a:lnTo>
                <a:lnTo>
                  <a:pt x="0" y="5641010"/>
                </a:lnTo>
                <a:lnTo>
                  <a:pt x="0" y="0"/>
                </a:lnTo>
                <a:close/>
              </a:path>
            </a:pathLst>
          </a:custGeom>
          <a:blipFill>
            <a:blip r:embed="rId2"/>
            <a:stretch>
              <a:fillRect t="-12691"/>
            </a:stretch>
          </a:blipFill>
        </p:spPr>
        <p:txBody>
          <a:bodyPr/>
          <a:lstStyle/>
          <a:p>
            <a:endParaRPr lang="en-US"/>
          </a:p>
        </p:txBody>
      </p:sp>
      <p:sp>
        <p:nvSpPr>
          <p:cNvPr id="3" name="Freeform 3"/>
          <p:cNvSpPr/>
          <p:nvPr/>
        </p:nvSpPr>
        <p:spPr>
          <a:xfrm>
            <a:off x="-1374184" y="4316329"/>
            <a:ext cx="7960894" cy="5970671"/>
          </a:xfrm>
          <a:custGeom>
            <a:avLst/>
            <a:gdLst/>
            <a:ahLst/>
            <a:cxnLst/>
            <a:rect l="l" t="t" r="r" b="b"/>
            <a:pathLst>
              <a:path w="7960894" h="5970671">
                <a:moveTo>
                  <a:pt x="0" y="0"/>
                </a:moveTo>
                <a:lnTo>
                  <a:pt x="7960895" y="0"/>
                </a:lnTo>
                <a:lnTo>
                  <a:pt x="7960895" y="5970671"/>
                </a:lnTo>
                <a:lnTo>
                  <a:pt x="0" y="5970671"/>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8841" y="275070"/>
            <a:ext cx="7113954" cy="9253923"/>
          </a:xfrm>
          <a:custGeom>
            <a:avLst/>
            <a:gdLst/>
            <a:ahLst/>
            <a:cxnLst/>
            <a:rect l="l" t="t" r="r" b="b"/>
            <a:pathLst>
              <a:path w="7113954" h="9253923">
                <a:moveTo>
                  <a:pt x="0" y="0"/>
                </a:moveTo>
                <a:lnTo>
                  <a:pt x="7113953" y="0"/>
                </a:lnTo>
                <a:lnTo>
                  <a:pt x="7113953" y="9253924"/>
                </a:lnTo>
                <a:lnTo>
                  <a:pt x="0" y="9253924"/>
                </a:lnTo>
                <a:lnTo>
                  <a:pt x="0" y="0"/>
                </a:lnTo>
                <a:close/>
              </a:path>
            </a:pathLst>
          </a:custGeom>
          <a:blipFill>
            <a:blip r:embed="rId2"/>
            <a:stretch>
              <a:fillRect/>
            </a:stretch>
          </a:blipFill>
        </p:spPr>
        <p:txBody>
          <a:bodyPr/>
          <a:lstStyle/>
          <a:p>
            <a:endParaRPr lang="en-US"/>
          </a:p>
        </p:txBody>
      </p:sp>
      <p:sp>
        <p:nvSpPr>
          <p:cNvPr id="3" name="Freeform 3"/>
          <p:cNvSpPr/>
          <p:nvPr/>
        </p:nvSpPr>
        <p:spPr>
          <a:xfrm>
            <a:off x="13202433" y="4645990"/>
            <a:ext cx="5085567" cy="5641010"/>
          </a:xfrm>
          <a:custGeom>
            <a:avLst/>
            <a:gdLst/>
            <a:ahLst/>
            <a:cxnLst/>
            <a:rect l="l" t="t" r="r" b="b"/>
            <a:pathLst>
              <a:path w="5085567" h="5641010">
                <a:moveTo>
                  <a:pt x="0" y="0"/>
                </a:moveTo>
                <a:lnTo>
                  <a:pt x="5085567" y="0"/>
                </a:lnTo>
                <a:lnTo>
                  <a:pt x="5085567" y="5641010"/>
                </a:lnTo>
                <a:lnTo>
                  <a:pt x="0" y="5641010"/>
                </a:lnTo>
                <a:lnTo>
                  <a:pt x="0" y="0"/>
                </a:lnTo>
                <a:close/>
              </a:path>
            </a:pathLst>
          </a:custGeom>
          <a:blipFill>
            <a:blip r:embed="rId3"/>
            <a:stretch>
              <a:fillRect t="-12691"/>
            </a:stretch>
          </a:blipFill>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8841" y="275070"/>
            <a:ext cx="7113954" cy="9253923"/>
          </a:xfrm>
          <a:custGeom>
            <a:avLst/>
            <a:gdLst/>
            <a:ahLst/>
            <a:cxnLst/>
            <a:rect l="l" t="t" r="r" b="b"/>
            <a:pathLst>
              <a:path w="7113954" h="9253923">
                <a:moveTo>
                  <a:pt x="0" y="0"/>
                </a:moveTo>
                <a:lnTo>
                  <a:pt x="7113953" y="0"/>
                </a:lnTo>
                <a:lnTo>
                  <a:pt x="7113953" y="9253924"/>
                </a:lnTo>
                <a:lnTo>
                  <a:pt x="0" y="9253924"/>
                </a:lnTo>
                <a:lnTo>
                  <a:pt x="0" y="0"/>
                </a:lnTo>
                <a:close/>
              </a:path>
            </a:pathLst>
          </a:custGeom>
          <a:blipFill>
            <a:blip r:embed="rId2"/>
            <a:stretch>
              <a:fillRect/>
            </a:stretch>
          </a:blipFill>
        </p:spPr>
        <p:txBody>
          <a:bodyPr/>
          <a:lstStyle/>
          <a:p>
            <a:endParaRPr lang="en-US"/>
          </a:p>
        </p:txBody>
      </p:sp>
      <p:sp>
        <p:nvSpPr>
          <p:cNvPr id="3" name="Freeform 3"/>
          <p:cNvSpPr/>
          <p:nvPr/>
        </p:nvSpPr>
        <p:spPr>
          <a:xfrm>
            <a:off x="7826741" y="275070"/>
            <a:ext cx="10216330" cy="3128751"/>
          </a:xfrm>
          <a:custGeom>
            <a:avLst/>
            <a:gdLst/>
            <a:ahLst/>
            <a:cxnLst/>
            <a:rect l="l" t="t" r="r" b="b"/>
            <a:pathLst>
              <a:path w="10216330" h="3128751">
                <a:moveTo>
                  <a:pt x="0" y="0"/>
                </a:moveTo>
                <a:lnTo>
                  <a:pt x="10216329" y="0"/>
                </a:lnTo>
                <a:lnTo>
                  <a:pt x="10216329" y="3128751"/>
                </a:lnTo>
                <a:lnTo>
                  <a:pt x="0" y="3128751"/>
                </a:lnTo>
                <a:lnTo>
                  <a:pt x="0" y="0"/>
                </a:lnTo>
                <a:close/>
              </a:path>
            </a:pathLst>
          </a:custGeom>
          <a:blipFill>
            <a:blip r:embed="rId3"/>
            <a:stretch>
              <a:fillRect/>
            </a:stretch>
          </a:blipFill>
        </p:spPr>
        <p:txBody>
          <a:bodyPr/>
          <a:lstStyle/>
          <a:p>
            <a:endParaRPr lang="en-US"/>
          </a:p>
        </p:txBody>
      </p:sp>
      <p:sp>
        <p:nvSpPr>
          <p:cNvPr id="4" name="Freeform 4"/>
          <p:cNvSpPr/>
          <p:nvPr/>
        </p:nvSpPr>
        <p:spPr>
          <a:xfrm>
            <a:off x="13202433" y="4645990"/>
            <a:ext cx="5085567" cy="5641010"/>
          </a:xfrm>
          <a:custGeom>
            <a:avLst/>
            <a:gdLst/>
            <a:ahLst/>
            <a:cxnLst/>
            <a:rect l="l" t="t" r="r" b="b"/>
            <a:pathLst>
              <a:path w="5085567" h="5641010">
                <a:moveTo>
                  <a:pt x="0" y="0"/>
                </a:moveTo>
                <a:lnTo>
                  <a:pt x="5085567" y="0"/>
                </a:lnTo>
                <a:lnTo>
                  <a:pt x="5085567" y="5641010"/>
                </a:lnTo>
                <a:lnTo>
                  <a:pt x="0" y="5641010"/>
                </a:lnTo>
                <a:lnTo>
                  <a:pt x="0" y="0"/>
                </a:lnTo>
                <a:close/>
              </a:path>
            </a:pathLst>
          </a:custGeom>
          <a:blipFill>
            <a:blip r:embed="rId4"/>
            <a:stretch>
              <a:fillRect t="-12691"/>
            </a:stretch>
          </a:blip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8841" y="275070"/>
            <a:ext cx="7113954" cy="9253923"/>
          </a:xfrm>
          <a:custGeom>
            <a:avLst/>
            <a:gdLst/>
            <a:ahLst/>
            <a:cxnLst/>
            <a:rect l="l" t="t" r="r" b="b"/>
            <a:pathLst>
              <a:path w="7113954" h="9253923">
                <a:moveTo>
                  <a:pt x="0" y="0"/>
                </a:moveTo>
                <a:lnTo>
                  <a:pt x="7113953" y="0"/>
                </a:lnTo>
                <a:lnTo>
                  <a:pt x="7113953" y="9253924"/>
                </a:lnTo>
                <a:lnTo>
                  <a:pt x="0" y="9253924"/>
                </a:lnTo>
                <a:lnTo>
                  <a:pt x="0" y="0"/>
                </a:lnTo>
                <a:close/>
              </a:path>
            </a:pathLst>
          </a:custGeom>
          <a:blipFill>
            <a:blip r:embed="rId2"/>
            <a:stretch>
              <a:fillRect/>
            </a:stretch>
          </a:blipFill>
        </p:spPr>
        <p:txBody>
          <a:bodyPr/>
          <a:lstStyle/>
          <a:p>
            <a:endParaRPr lang="en-US"/>
          </a:p>
        </p:txBody>
      </p:sp>
      <p:sp>
        <p:nvSpPr>
          <p:cNvPr id="3" name="Freeform 3"/>
          <p:cNvSpPr/>
          <p:nvPr/>
        </p:nvSpPr>
        <p:spPr>
          <a:xfrm>
            <a:off x="7826741" y="275070"/>
            <a:ext cx="10216330" cy="3128751"/>
          </a:xfrm>
          <a:custGeom>
            <a:avLst/>
            <a:gdLst/>
            <a:ahLst/>
            <a:cxnLst/>
            <a:rect l="l" t="t" r="r" b="b"/>
            <a:pathLst>
              <a:path w="10216330" h="3128751">
                <a:moveTo>
                  <a:pt x="0" y="0"/>
                </a:moveTo>
                <a:lnTo>
                  <a:pt x="10216329" y="0"/>
                </a:lnTo>
                <a:lnTo>
                  <a:pt x="10216329" y="3128751"/>
                </a:lnTo>
                <a:lnTo>
                  <a:pt x="0" y="3128751"/>
                </a:lnTo>
                <a:lnTo>
                  <a:pt x="0" y="0"/>
                </a:lnTo>
                <a:close/>
              </a:path>
            </a:pathLst>
          </a:custGeom>
          <a:blipFill>
            <a:blip r:embed="rId3"/>
            <a:stretch>
              <a:fillRect/>
            </a:stretch>
          </a:blipFill>
        </p:spPr>
        <p:txBody>
          <a:bodyPr/>
          <a:lstStyle/>
          <a:p>
            <a:endParaRPr lang="en-US"/>
          </a:p>
        </p:txBody>
      </p:sp>
      <p:sp>
        <p:nvSpPr>
          <p:cNvPr id="4" name="Freeform 4"/>
          <p:cNvSpPr/>
          <p:nvPr/>
        </p:nvSpPr>
        <p:spPr>
          <a:xfrm>
            <a:off x="13202433" y="4645990"/>
            <a:ext cx="5085567" cy="5641010"/>
          </a:xfrm>
          <a:custGeom>
            <a:avLst/>
            <a:gdLst/>
            <a:ahLst/>
            <a:cxnLst/>
            <a:rect l="l" t="t" r="r" b="b"/>
            <a:pathLst>
              <a:path w="5085567" h="5641010">
                <a:moveTo>
                  <a:pt x="0" y="0"/>
                </a:moveTo>
                <a:lnTo>
                  <a:pt x="5085567" y="0"/>
                </a:lnTo>
                <a:lnTo>
                  <a:pt x="5085567" y="5641010"/>
                </a:lnTo>
                <a:lnTo>
                  <a:pt x="0" y="5641010"/>
                </a:lnTo>
                <a:lnTo>
                  <a:pt x="0" y="0"/>
                </a:lnTo>
                <a:close/>
              </a:path>
            </a:pathLst>
          </a:custGeom>
          <a:blipFill>
            <a:blip r:embed="rId4"/>
            <a:stretch>
              <a:fillRect t="-12691"/>
            </a:stretch>
          </a:blipFill>
        </p:spPr>
        <p:txBody>
          <a:bodyPr/>
          <a:lstStyle/>
          <a:p>
            <a:endParaRPr lang="en-US"/>
          </a:p>
        </p:txBody>
      </p:sp>
      <p:sp>
        <p:nvSpPr>
          <p:cNvPr id="5" name="Freeform 5"/>
          <p:cNvSpPr/>
          <p:nvPr/>
        </p:nvSpPr>
        <p:spPr>
          <a:xfrm rot="-278227">
            <a:off x="6131642" y="3913789"/>
            <a:ext cx="9443416" cy="4591861"/>
          </a:xfrm>
          <a:custGeom>
            <a:avLst/>
            <a:gdLst/>
            <a:ahLst/>
            <a:cxnLst/>
            <a:rect l="l" t="t" r="r" b="b"/>
            <a:pathLst>
              <a:path w="9443416" h="4591861">
                <a:moveTo>
                  <a:pt x="0" y="0"/>
                </a:moveTo>
                <a:lnTo>
                  <a:pt x="9443416" y="0"/>
                </a:lnTo>
                <a:lnTo>
                  <a:pt x="9443416" y="4591861"/>
                </a:lnTo>
                <a:lnTo>
                  <a:pt x="0" y="4591861"/>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8841" y="275070"/>
            <a:ext cx="7113954" cy="9253923"/>
          </a:xfrm>
          <a:custGeom>
            <a:avLst/>
            <a:gdLst/>
            <a:ahLst/>
            <a:cxnLst/>
            <a:rect l="l" t="t" r="r" b="b"/>
            <a:pathLst>
              <a:path w="7113954" h="9253923">
                <a:moveTo>
                  <a:pt x="0" y="0"/>
                </a:moveTo>
                <a:lnTo>
                  <a:pt x="7113953" y="0"/>
                </a:lnTo>
                <a:lnTo>
                  <a:pt x="7113953" y="9253924"/>
                </a:lnTo>
                <a:lnTo>
                  <a:pt x="0" y="9253924"/>
                </a:lnTo>
                <a:lnTo>
                  <a:pt x="0" y="0"/>
                </a:lnTo>
                <a:close/>
              </a:path>
            </a:pathLst>
          </a:custGeom>
          <a:blipFill>
            <a:blip r:embed="rId3"/>
            <a:stretch>
              <a:fillRect/>
            </a:stretch>
          </a:blipFill>
        </p:spPr>
        <p:txBody>
          <a:bodyPr/>
          <a:lstStyle/>
          <a:p>
            <a:endParaRPr lang="en-US"/>
          </a:p>
        </p:txBody>
      </p:sp>
      <p:sp>
        <p:nvSpPr>
          <p:cNvPr id="3" name="Freeform 3"/>
          <p:cNvSpPr/>
          <p:nvPr/>
        </p:nvSpPr>
        <p:spPr>
          <a:xfrm>
            <a:off x="7826741" y="275070"/>
            <a:ext cx="10216330" cy="3128751"/>
          </a:xfrm>
          <a:custGeom>
            <a:avLst/>
            <a:gdLst/>
            <a:ahLst/>
            <a:cxnLst/>
            <a:rect l="l" t="t" r="r" b="b"/>
            <a:pathLst>
              <a:path w="10216330" h="3128751">
                <a:moveTo>
                  <a:pt x="0" y="0"/>
                </a:moveTo>
                <a:lnTo>
                  <a:pt x="10216329" y="0"/>
                </a:lnTo>
                <a:lnTo>
                  <a:pt x="10216329" y="3128751"/>
                </a:lnTo>
                <a:lnTo>
                  <a:pt x="0" y="3128751"/>
                </a:lnTo>
                <a:lnTo>
                  <a:pt x="0" y="0"/>
                </a:lnTo>
                <a:close/>
              </a:path>
            </a:pathLst>
          </a:custGeom>
          <a:blipFill>
            <a:blip r:embed="rId4"/>
            <a:stretch>
              <a:fillRect/>
            </a:stretch>
          </a:blipFill>
        </p:spPr>
        <p:txBody>
          <a:bodyPr/>
          <a:lstStyle/>
          <a:p>
            <a:endParaRPr lang="en-US"/>
          </a:p>
        </p:txBody>
      </p:sp>
      <p:sp>
        <p:nvSpPr>
          <p:cNvPr id="4" name="Freeform 4"/>
          <p:cNvSpPr/>
          <p:nvPr/>
        </p:nvSpPr>
        <p:spPr>
          <a:xfrm>
            <a:off x="13202433" y="4645990"/>
            <a:ext cx="5085567" cy="5641010"/>
          </a:xfrm>
          <a:custGeom>
            <a:avLst/>
            <a:gdLst/>
            <a:ahLst/>
            <a:cxnLst/>
            <a:rect l="l" t="t" r="r" b="b"/>
            <a:pathLst>
              <a:path w="5085567" h="5641010">
                <a:moveTo>
                  <a:pt x="0" y="0"/>
                </a:moveTo>
                <a:lnTo>
                  <a:pt x="5085567" y="0"/>
                </a:lnTo>
                <a:lnTo>
                  <a:pt x="5085567" y="5641010"/>
                </a:lnTo>
                <a:lnTo>
                  <a:pt x="0" y="5641010"/>
                </a:lnTo>
                <a:lnTo>
                  <a:pt x="0" y="0"/>
                </a:lnTo>
                <a:close/>
              </a:path>
            </a:pathLst>
          </a:custGeom>
          <a:blipFill>
            <a:blip r:embed="rId5"/>
            <a:stretch>
              <a:fillRect t="-12691"/>
            </a:stretch>
          </a:blipFill>
        </p:spPr>
        <p:txBody>
          <a:bodyPr/>
          <a:lstStyle/>
          <a:p>
            <a:endParaRPr lang="en-US"/>
          </a:p>
        </p:txBody>
      </p:sp>
      <p:sp>
        <p:nvSpPr>
          <p:cNvPr id="5" name="Freeform 5"/>
          <p:cNvSpPr/>
          <p:nvPr/>
        </p:nvSpPr>
        <p:spPr>
          <a:xfrm rot="-278227">
            <a:off x="6131642" y="3913789"/>
            <a:ext cx="9443416" cy="4591861"/>
          </a:xfrm>
          <a:custGeom>
            <a:avLst/>
            <a:gdLst/>
            <a:ahLst/>
            <a:cxnLst/>
            <a:rect l="l" t="t" r="r" b="b"/>
            <a:pathLst>
              <a:path w="9443416" h="4591861">
                <a:moveTo>
                  <a:pt x="0" y="0"/>
                </a:moveTo>
                <a:lnTo>
                  <a:pt x="9443416" y="0"/>
                </a:lnTo>
                <a:lnTo>
                  <a:pt x="9443416" y="4591861"/>
                </a:lnTo>
                <a:lnTo>
                  <a:pt x="0" y="4591861"/>
                </a:lnTo>
                <a:lnTo>
                  <a:pt x="0" y="0"/>
                </a:lnTo>
                <a:close/>
              </a:path>
            </a:pathLst>
          </a:custGeom>
          <a:blipFill>
            <a:blip r:embed="rId6"/>
            <a:stretch>
              <a:fillRect/>
            </a:stretch>
          </a:blipFill>
        </p:spPr>
        <p:txBody>
          <a:bodyPr/>
          <a:lstStyle/>
          <a:p>
            <a:endParaRPr lang="en-US"/>
          </a:p>
        </p:txBody>
      </p:sp>
      <p:sp>
        <p:nvSpPr>
          <p:cNvPr id="6" name="Freeform 6"/>
          <p:cNvSpPr/>
          <p:nvPr/>
        </p:nvSpPr>
        <p:spPr>
          <a:xfrm rot="515048">
            <a:off x="8130329" y="1551057"/>
            <a:ext cx="5446043" cy="8220442"/>
          </a:xfrm>
          <a:custGeom>
            <a:avLst/>
            <a:gdLst/>
            <a:ahLst/>
            <a:cxnLst/>
            <a:rect l="l" t="t" r="r" b="b"/>
            <a:pathLst>
              <a:path w="5446043" h="8220442">
                <a:moveTo>
                  <a:pt x="0" y="0"/>
                </a:moveTo>
                <a:lnTo>
                  <a:pt x="5446043" y="0"/>
                </a:lnTo>
                <a:lnTo>
                  <a:pt x="5446043" y="8220442"/>
                </a:lnTo>
                <a:lnTo>
                  <a:pt x="0" y="8220442"/>
                </a:lnTo>
                <a:lnTo>
                  <a:pt x="0" y="0"/>
                </a:lnTo>
                <a:close/>
              </a:path>
            </a:pathLst>
          </a:custGeom>
          <a:blipFill>
            <a:blip r:embed="rId7"/>
            <a:stretch>
              <a:fillRect/>
            </a:stretch>
          </a:blipFill>
        </p:spPr>
        <p:txBody>
          <a:bodyPr/>
          <a:lstStyle/>
          <a:p>
            <a:endParaRPr lang="en-US"/>
          </a:p>
        </p:txBody>
      </p:sp>
    </p:spTree>
  </p:cSld>
  <p:clrMapOvr>
    <a:masterClrMapping/>
  </p:clrMapOvr>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50017" y="3716273"/>
            <a:ext cx="14387967" cy="2759204"/>
          </a:xfrm>
          <a:prstGeom prst="rect">
            <a:avLst/>
          </a:prstGeom>
        </p:spPr>
        <p:txBody>
          <a:bodyPr lIns="0" tIns="0" rIns="0" bIns="0" rtlCol="0" anchor="t">
            <a:spAutoFit/>
          </a:bodyPr>
          <a:lstStyle/>
          <a:p>
            <a:pPr algn="ctr">
              <a:lnSpc>
                <a:spcPts val="7398"/>
              </a:lnSpc>
            </a:pPr>
            <a:r>
              <a:rPr lang="en-US" sz="5284" b="1">
                <a:solidFill>
                  <a:srgbClr val="000000"/>
                </a:solidFill>
                <a:latin typeface="Canva Sans Bold"/>
                <a:ea typeface="Canva Sans Bold"/>
                <a:cs typeface="Canva Sans Bold"/>
                <a:sym typeface="Canva Sans Bold"/>
              </a:rPr>
              <a:t>Consequences of the inadequacy of model selection criteria for decision making go far beyond just factor investing</a:t>
            </a:r>
          </a:p>
        </p:txBody>
      </p:sp>
    </p:spTree>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
        <p:nvSpPr>
          <p:cNvPr id="3" name="Freeform 3"/>
          <p:cNvSpPr/>
          <p:nvPr/>
        </p:nvSpPr>
        <p:spPr>
          <a:xfrm>
            <a:off x="2514600" y="3395165"/>
            <a:ext cx="2791564" cy="2791564"/>
          </a:xfrm>
          <a:custGeom>
            <a:avLst/>
            <a:gdLst/>
            <a:ahLst/>
            <a:cxnLst/>
            <a:rect l="l" t="t" r="r" b="b"/>
            <a:pathLst>
              <a:path w="2791564" h="2791564">
                <a:moveTo>
                  <a:pt x="0" y="0"/>
                </a:moveTo>
                <a:lnTo>
                  <a:pt x="2791564" y="0"/>
                </a:lnTo>
                <a:lnTo>
                  <a:pt x="2791564" y="2791564"/>
                </a:lnTo>
                <a:lnTo>
                  <a:pt x="0" y="2791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2689134" y="3553346"/>
            <a:ext cx="2442495" cy="2442485"/>
            <a:chOff x="0" y="0"/>
            <a:chExt cx="3256660" cy="3256646"/>
          </a:xfrm>
        </p:grpSpPr>
        <p:sp>
          <p:nvSpPr>
            <p:cNvPr id="5" name="Freeform 5"/>
            <p:cNvSpPr/>
            <p:nvPr/>
          </p:nvSpPr>
          <p:spPr>
            <a:xfrm>
              <a:off x="0" y="0"/>
              <a:ext cx="3256661" cy="3256661"/>
            </a:xfrm>
            <a:custGeom>
              <a:avLst/>
              <a:gdLst/>
              <a:ahLst/>
              <a:cxnLst/>
              <a:rect l="l" t="t" r="r" b="b"/>
              <a:pathLst>
                <a:path w="3256661" h="3256661">
                  <a:moveTo>
                    <a:pt x="3256661" y="1628394"/>
                  </a:moveTo>
                  <a:cubicBezTo>
                    <a:pt x="3256661" y="2527681"/>
                    <a:pt x="2527681" y="3256661"/>
                    <a:pt x="1628394" y="3256661"/>
                  </a:cubicBezTo>
                  <a:cubicBezTo>
                    <a:pt x="729107" y="3256661"/>
                    <a:pt x="0" y="2527554"/>
                    <a:pt x="0" y="1628394"/>
                  </a:cubicBezTo>
                  <a:cubicBezTo>
                    <a:pt x="0" y="729234"/>
                    <a:pt x="728980" y="0"/>
                    <a:pt x="1628267" y="0"/>
                  </a:cubicBezTo>
                  <a:cubicBezTo>
                    <a:pt x="2527554" y="0"/>
                    <a:pt x="3256661" y="728980"/>
                    <a:pt x="3256661" y="1628394"/>
                  </a:cubicBezTo>
                  <a:close/>
                </a:path>
              </a:pathLst>
            </a:custGeom>
            <a:blipFill>
              <a:blip r:embed="rId7"/>
              <a:stretch>
                <a:fillRect/>
              </a:stretch>
            </a:blipFill>
          </p:spPr>
          <p:txBody>
            <a:bodyPr/>
            <a:lstStyle/>
            <a:p>
              <a:endParaRPr lang="en-US"/>
            </a:p>
          </p:txBody>
        </p:sp>
      </p:grpSp>
      <p:grpSp>
        <p:nvGrpSpPr>
          <p:cNvPr id="7" name="Group 7"/>
          <p:cNvGrpSpPr/>
          <p:nvPr/>
        </p:nvGrpSpPr>
        <p:grpSpPr>
          <a:xfrm>
            <a:off x="2151872" y="6812263"/>
            <a:ext cx="3453961" cy="57150"/>
            <a:chOff x="0" y="0"/>
            <a:chExt cx="4605281" cy="76200"/>
          </a:xfrm>
        </p:grpSpPr>
        <p:sp>
          <p:nvSpPr>
            <p:cNvPr id="8" name="Freeform 8"/>
            <p:cNvSpPr/>
            <p:nvPr/>
          </p:nvSpPr>
          <p:spPr>
            <a:xfrm>
              <a:off x="25273" y="0"/>
              <a:ext cx="4554728" cy="76200"/>
            </a:xfrm>
            <a:custGeom>
              <a:avLst/>
              <a:gdLst/>
              <a:ahLst/>
              <a:cxnLst/>
              <a:rect l="l" t="t" r="r" b="b"/>
              <a:pathLst>
                <a:path w="4554728" h="76200">
                  <a:moveTo>
                    <a:pt x="254" y="0"/>
                  </a:moveTo>
                  <a:lnTo>
                    <a:pt x="4554728" y="25400"/>
                  </a:lnTo>
                  <a:lnTo>
                    <a:pt x="4554474" y="76200"/>
                  </a:lnTo>
                  <a:lnTo>
                    <a:pt x="0" y="50800"/>
                  </a:lnTo>
                  <a:close/>
                </a:path>
              </a:pathLst>
            </a:custGeom>
            <a:solidFill>
              <a:srgbClr val="FFFFFF"/>
            </a:solidFill>
          </p:spPr>
          <p:txBody>
            <a:bodyPr/>
            <a:lstStyle/>
            <a:p>
              <a:endParaRPr lang="en-US"/>
            </a:p>
          </p:txBody>
        </p:sp>
      </p:grpSp>
      <p:sp>
        <p:nvSpPr>
          <p:cNvPr id="9" name="Freeform 9"/>
          <p:cNvSpPr/>
          <p:nvPr/>
        </p:nvSpPr>
        <p:spPr>
          <a:xfrm>
            <a:off x="9776263" y="5426770"/>
            <a:ext cx="3363492" cy="1109952"/>
          </a:xfrm>
          <a:custGeom>
            <a:avLst/>
            <a:gdLst/>
            <a:ahLst/>
            <a:cxnLst/>
            <a:rect l="l" t="t" r="r" b="b"/>
            <a:pathLst>
              <a:path w="3363492" h="1109952">
                <a:moveTo>
                  <a:pt x="0" y="0"/>
                </a:moveTo>
                <a:lnTo>
                  <a:pt x="3363492" y="0"/>
                </a:lnTo>
                <a:lnTo>
                  <a:pt x="3363492" y="1109952"/>
                </a:lnTo>
                <a:lnTo>
                  <a:pt x="0" y="1109952"/>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2170922" y="6133598"/>
            <a:ext cx="3478918" cy="613410"/>
          </a:xfrm>
          <a:prstGeom prst="rect">
            <a:avLst/>
          </a:prstGeom>
        </p:spPr>
        <p:txBody>
          <a:bodyPr lIns="0" tIns="0" rIns="0" bIns="0" rtlCol="0" anchor="t">
            <a:spAutoFit/>
          </a:bodyPr>
          <a:lstStyle/>
          <a:p>
            <a:pPr algn="ctr">
              <a:lnSpc>
                <a:spcPts val="5040"/>
              </a:lnSpc>
            </a:pPr>
            <a:r>
              <a:rPr lang="en-US" sz="3600">
                <a:solidFill>
                  <a:srgbClr val="FFFFFF"/>
                </a:solidFill>
                <a:latin typeface="Outfit"/>
                <a:ea typeface="Outfit"/>
                <a:cs typeface="Outfit"/>
                <a:sym typeface="Outfit"/>
              </a:rPr>
              <a:t>Alex Molak</a:t>
            </a:r>
          </a:p>
        </p:txBody>
      </p:sp>
      <p:sp>
        <p:nvSpPr>
          <p:cNvPr id="11" name="TextBox 11"/>
          <p:cNvSpPr txBox="1"/>
          <p:nvPr/>
        </p:nvSpPr>
        <p:spPr>
          <a:xfrm>
            <a:off x="8732720" y="2728415"/>
            <a:ext cx="5458020" cy="666750"/>
          </a:xfrm>
          <a:prstGeom prst="rect">
            <a:avLst/>
          </a:prstGeom>
        </p:spPr>
        <p:txBody>
          <a:bodyPr lIns="0" tIns="0" rIns="0" bIns="0" rtlCol="0" anchor="t">
            <a:spAutoFit/>
          </a:bodyPr>
          <a:lstStyle/>
          <a:p>
            <a:pPr algn="l">
              <a:lnSpc>
                <a:spcPts val="5280"/>
              </a:lnSpc>
            </a:pPr>
            <a:r>
              <a:rPr lang="en-US" sz="4400">
                <a:solidFill>
                  <a:srgbClr val="FFFFFF"/>
                </a:solidFill>
                <a:latin typeface="Outfit"/>
                <a:ea typeface="Outfit"/>
                <a:cs typeface="Outfit"/>
                <a:sym typeface="Outfit"/>
              </a:rPr>
              <a:t>About</a:t>
            </a:r>
            <a:r>
              <a:rPr lang="en-US" sz="4400">
                <a:solidFill>
                  <a:srgbClr val="000000"/>
                </a:solidFill>
                <a:latin typeface="Outfit"/>
                <a:ea typeface="Outfit"/>
                <a:cs typeface="Outfit"/>
                <a:sym typeface="Outfit"/>
              </a:rPr>
              <a:t> </a:t>
            </a:r>
            <a:r>
              <a:rPr lang="en-US" sz="4400">
                <a:solidFill>
                  <a:srgbClr val="00CD8F"/>
                </a:solidFill>
                <a:latin typeface="Outfit"/>
                <a:ea typeface="Outfit"/>
                <a:cs typeface="Outfit"/>
                <a:sym typeface="Outfit"/>
              </a:rPr>
              <a:t>Alex</a:t>
            </a:r>
          </a:p>
        </p:txBody>
      </p:sp>
      <p:sp>
        <p:nvSpPr>
          <p:cNvPr id="12" name="TextBox 12"/>
          <p:cNvSpPr txBox="1"/>
          <p:nvPr/>
        </p:nvSpPr>
        <p:spPr>
          <a:xfrm>
            <a:off x="8732720" y="3557479"/>
            <a:ext cx="8435139" cy="619125"/>
          </a:xfrm>
          <a:prstGeom prst="rect">
            <a:avLst/>
          </a:prstGeom>
        </p:spPr>
        <p:txBody>
          <a:bodyPr lIns="0" tIns="0" rIns="0" bIns="0" rtlCol="0" anchor="t">
            <a:spAutoFit/>
          </a:bodyPr>
          <a:lstStyle/>
          <a:p>
            <a:pPr marL="241046" lvl="1" indent="-120523" algn="l">
              <a:lnSpc>
                <a:spcPts val="2400"/>
              </a:lnSpc>
              <a:buFont typeface="Arial"/>
              <a:buChar char="•"/>
            </a:pPr>
            <a:r>
              <a:rPr lang="en-US" sz="2000">
                <a:solidFill>
                  <a:srgbClr val="FFFFFF"/>
                </a:solidFill>
                <a:latin typeface="Outfit"/>
                <a:ea typeface="Outfit"/>
                <a:cs typeface="Outfit"/>
                <a:sym typeface="Outfit"/>
              </a:rPr>
              <a:t>Founder of </a:t>
            </a:r>
            <a:r>
              <a:rPr lang="en-US" sz="2000" b="1">
                <a:solidFill>
                  <a:srgbClr val="FFFFFF"/>
                </a:solidFill>
                <a:latin typeface="Outfit Bold"/>
                <a:ea typeface="Outfit Bold"/>
                <a:cs typeface="Outfit Bold"/>
                <a:sym typeface="Outfit Bold"/>
              </a:rPr>
              <a:t>CausalPython.io</a:t>
            </a:r>
          </a:p>
          <a:p>
            <a:pPr marL="241046" lvl="1" indent="-120523" algn="l">
              <a:lnSpc>
                <a:spcPts val="2400"/>
              </a:lnSpc>
              <a:buFont typeface="Arial"/>
              <a:buChar char="•"/>
            </a:pPr>
            <a:r>
              <a:rPr lang="en-US" sz="2000">
                <a:solidFill>
                  <a:srgbClr val="FFFFFF"/>
                </a:solidFill>
                <a:latin typeface="Outfit"/>
                <a:ea typeface="Outfit"/>
                <a:cs typeface="Outfit"/>
                <a:sym typeface="Outfit"/>
              </a:rPr>
              <a:t>Host at </a:t>
            </a:r>
            <a:r>
              <a:rPr lang="en-US" sz="2000" b="1">
                <a:solidFill>
                  <a:srgbClr val="FFFFFF"/>
                </a:solidFill>
                <a:latin typeface="Outfit Bold"/>
                <a:ea typeface="Outfit Bold"/>
                <a:cs typeface="Outfit Bold"/>
                <a:sym typeface="Outfit Bold"/>
              </a:rPr>
              <a:t>Causal Bandits Podcast</a:t>
            </a:r>
          </a:p>
        </p:txBody>
      </p:sp>
      <p:sp>
        <p:nvSpPr>
          <p:cNvPr id="13" name="Freeform 13"/>
          <p:cNvSpPr/>
          <p:nvPr/>
        </p:nvSpPr>
        <p:spPr>
          <a:xfrm>
            <a:off x="10080072" y="6536722"/>
            <a:ext cx="2179973" cy="2179973"/>
          </a:xfrm>
          <a:custGeom>
            <a:avLst/>
            <a:gdLst/>
            <a:ahLst/>
            <a:cxnLst/>
            <a:rect l="l" t="t" r="r" b="b"/>
            <a:pathLst>
              <a:path w="2179973" h="2179973">
                <a:moveTo>
                  <a:pt x="0" y="0"/>
                </a:moveTo>
                <a:lnTo>
                  <a:pt x="2179972" y="0"/>
                </a:lnTo>
                <a:lnTo>
                  <a:pt x="2179972" y="2179973"/>
                </a:lnTo>
                <a:lnTo>
                  <a:pt x="0" y="2179973"/>
                </a:lnTo>
                <a:lnTo>
                  <a:pt x="0" y="0"/>
                </a:lnTo>
                <a:close/>
              </a:path>
            </a:pathLst>
          </a:custGeom>
          <a:blipFill>
            <a:blip r:embed="rId9"/>
            <a:stretch>
              <a:fillRect/>
            </a:stretch>
          </a:blipFill>
        </p:spPr>
        <p:txBody>
          <a:bodyPr/>
          <a:lstStyle/>
          <a:p>
            <a:endParaRPr lang="en-US"/>
          </a:p>
        </p:txBody>
      </p:sp>
      <p:sp>
        <p:nvSpPr>
          <p:cNvPr id="14" name="TextBox 6">
            <a:extLst>
              <a:ext uri="{FF2B5EF4-FFF2-40B4-BE49-F238E27FC236}">
                <a16:creationId xmlns:a16="http://schemas.microsoft.com/office/drawing/2014/main" id="{ABA1A790-61FD-7638-52F3-BE08EF4E32E8}"/>
              </a:ext>
            </a:extLst>
          </p:cNvPr>
          <p:cNvSpPr txBox="1"/>
          <p:nvPr/>
        </p:nvSpPr>
        <p:spPr>
          <a:xfrm>
            <a:off x="2170922" y="6820368"/>
            <a:ext cx="3478918" cy="1275286"/>
          </a:xfrm>
          <a:prstGeom prst="rect">
            <a:avLst/>
          </a:prstGeom>
        </p:spPr>
        <p:txBody>
          <a:bodyPr lIns="0" tIns="0" rIns="0" bIns="0" rtlCol="0" anchor="t">
            <a:spAutoFit/>
          </a:bodyPr>
          <a:lstStyle/>
          <a:p>
            <a:pPr algn="ctr">
              <a:lnSpc>
                <a:spcPts val="3358"/>
              </a:lnSpc>
            </a:pPr>
            <a:r>
              <a:rPr lang="en-US" sz="2400" dirty="0">
                <a:solidFill>
                  <a:srgbClr val="FFFFFF"/>
                </a:solidFill>
                <a:latin typeface="Outfit"/>
                <a:ea typeface="Outfit"/>
                <a:cs typeface="Outfit"/>
                <a:sym typeface="Outfit"/>
              </a:rPr>
              <a:t>Founder @ CausalPython.io || Senior Data Scientist @ Lingaro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1355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2">
              <a:alphaModFix amt="43999"/>
            </a:blip>
            <a:stretch>
              <a:fillRect/>
            </a:stretch>
          </a:blipFill>
        </p:spPr>
        <p:txBody>
          <a:bodyPr/>
          <a:lstStyle/>
          <a:p>
            <a:endParaRPr lang="en-US"/>
          </a:p>
        </p:txBody>
      </p:sp>
      <p:sp>
        <p:nvSpPr>
          <p:cNvPr id="3" name="TextBox 3"/>
          <p:cNvSpPr txBox="1"/>
          <p:nvPr/>
        </p:nvSpPr>
        <p:spPr>
          <a:xfrm>
            <a:off x="6178313" y="4427475"/>
            <a:ext cx="5931374" cy="1289174"/>
          </a:xfrm>
          <a:prstGeom prst="rect">
            <a:avLst/>
          </a:prstGeom>
        </p:spPr>
        <p:txBody>
          <a:bodyPr lIns="0" tIns="0" rIns="0" bIns="0" rtlCol="0" anchor="t">
            <a:spAutoFit/>
          </a:bodyPr>
          <a:lstStyle/>
          <a:p>
            <a:pPr algn="ctr">
              <a:lnSpc>
                <a:spcPts val="10538"/>
              </a:lnSpc>
            </a:pPr>
            <a:r>
              <a:rPr lang="en-US" sz="7527" b="1">
                <a:solidFill>
                  <a:srgbClr val="FFFFFF"/>
                </a:solidFill>
                <a:latin typeface="Canva Sans Bold"/>
                <a:ea typeface="Canva Sans Bold"/>
                <a:cs typeface="Canva Sans Bold"/>
                <a:sym typeface="Canva Sans Bold"/>
              </a:rPr>
              <a:t>Zillow Offers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3716000"/>
          </a:xfrm>
          <a:custGeom>
            <a:avLst/>
            <a:gdLst/>
            <a:ahLst/>
            <a:cxnLst/>
            <a:rect l="l" t="t" r="r" b="b"/>
            <a:pathLst>
              <a:path w="18288000" h="13716000">
                <a:moveTo>
                  <a:pt x="0" y="0"/>
                </a:moveTo>
                <a:lnTo>
                  <a:pt x="18288000" y="0"/>
                </a:lnTo>
                <a:lnTo>
                  <a:pt x="18288000" y="13716000"/>
                </a:lnTo>
                <a:lnTo>
                  <a:pt x="0" y="137160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1355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2">
              <a:alphaModFix amt="43999"/>
            </a:blip>
            <a:stretch>
              <a:fillRect/>
            </a:stretch>
          </a:blipFill>
        </p:spPr>
        <p:txBody>
          <a:bodyPr/>
          <a:lstStyle/>
          <a:p>
            <a:endParaRPr lang="en-US"/>
          </a:p>
        </p:txBody>
      </p:sp>
      <p:sp>
        <p:nvSpPr>
          <p:cNvPr id="3" name="Freeform 3"/>
          <p:cNvSpPr/>
          <p:nvPr/>
        </p:nvSpPr>
        <p:spPr>
          <a:xfrm>
            <a:off x="7657799" y="2816244"/>
            <a:ext cx="2972402" cy="4654512"/>
          </a:xfrm>
          <a:custGeom>
            <a:avLst/>
            <a:gdLst/>
            <a:ahLst/>
            <a:cxnLst/>
            <a:rect l="l" t="t" r="r" b="b"/>
            <a:pathLst>
              <a:path w="2972402" h="4654512">
                <a:moveTo>
                  <a:pt x="0" y="0"/>
                </a:moveTo>
                <a:lnTo>
                  <a:pt x="2972402" y="0"/>
                </a:lnTo>
                <a:lnTo>
                  <a:pt x="2972402" y="4654512"/>
                </a:lnTo>
                <a:lnTo>
                  <a:pt x="0" y="465451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3513" y="1791991"/>
            <a:ext cx="1762032" cy="1766743"/>
          </a:xfrm>
          <a:custGeom>
            <a:avLst/>
            <a:gdLst/>
            <a:ahLst/>
            <a:cxnLst/>
            <a:rect l="l" t="t" r="r" b="b"/>
            <a:pathLst>
              <a:path w="1762032" h="1766743">
                <a:moveTo>
                  <a:pt x="0" y="0"/>
                </a:moveTo>
                <a:lnTo>
                  <a:pt x="1762032" y="0"/>
                </a:lnTo>
                <a:lnTo>
                  <a:pt x="1762032" y="1766744"/>
                </a:lnTo>
                <a:lnTo>
                  <a:pt x="0" y="1766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10150" y="1791991"/>
            <a:ext cx="1930328" cy="1796960"/>
          </a:xfrm>
          <a:custGeom>
            <a:avLst/>
            <a:gdLst/>
            <a:ahLst/>
            <a:cxnLst/>
            <a:rect l="l" t="t" r="r" b="b"/>
            <a:pathLst>
              <a:path w="1930328" h="1796960">
                <a:moveTo>
                  <a:pt x="0" y="0"/>
                </a:moveTo>
                <a:lnTo>
                  <a:pt x="1930328" y="0"/>
                </a:lnTo>
                <a:lnTo>
                  <a:pt x="1930328" y="1796961"/>
                </a:lnTo>
                <a:lnTo>
                  <a:pt x="0" y="1796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323513" y="1791991"/>
            <a:ext cx="1762032" cy="1766743"/>
          </a:xfrm>
          <a:custGeom>
            <a:avLst/>
            <a:gdLst/>
            <a:ahLst/>
            <a:cxnLst/>
            <a:rect l="l" t="t" r="r" b="b"/>
            <a:pathLst>
              <a:path w="1762032" h="1766743">
                <a:moveTo>
                  <a:pt x="0" y="0"/>
                </a:moveTo>
                <a:lnTo>
                  <a:pt x="1762032" y="0"/>
                </a:lnTo>
                <a:lnTo>
                  <a:pt x="1762032" y="1766744"/>
                </a:lnTo>
                <a:lnTo>
                  <a:pt x="0" y="1766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4085545" y="2675363"/>
            <a:ext cx="3424605" cy="15108"/>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10150" y="1791991"/>
            <a:ext cx="1930328" cy="1796960"/>
          </a:xfrm>
          <a:custGeom>
            <a:avLst/>
            <a:gdLst/>
            <a:ahLst/>
            <a:cxnLst/>
            <a:rect l="l" t="t" r="r" b="b"/>
            <a:pathLst>
              <a:path w="1930328" h="1796960">
                <a:moveTo>
                  <a:pt x="0" y="0"/>
                </a:moveTo>
                <a:lnTo>
                  <a:pt x="1930328" y="0"/>
                </a:lnTo>
                <a:lnTo>
                  <a:pt x="1930328" y="1796961"/>
                </a:lnTo>
                <a:lnTo>
                  <a:pt x="0" y="1796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323513" y="1791991"/>
            <a:ext cx="1762032" cy="1766743"/>
          </a:xfrm>
          <a:custGeom>
            <a:avLst/>
            <a:gdLst/>
            <a:ahLst/>
            <a:cxnLst/>
            <a:rect l="l" t="t" r="r" b="b"/>
            <a:pathLst>
              <a:path w="1762032" h="1766743">
                <a:moveTo>
                  <a:pt x="0" y="0"/>
                </a:moveTo>
                <a:lnTo>
                  <a:pt x="1762032" y="0"/>
                </a:lnTo>
                <a:lnTo>
                  <a:pt x="1762032" y="1766744"/>
                </a:lnTo>
                <a:lnTo>
                  <a:pt x="0" y="1766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008761" y="3536821"/>
            <a:ext cx="1365158" cy="2062739"/>
          </a:xfrm>
          <a:custGeom>
            <a:avLst/>
            <a:gdLst/>
            <a:ahLst/>
            <a:cxnLst/>
            <a:rect l="l" t="t" r="r" b="b"/>
            <a:pathLst>
              <a:path w="1365158" h="2062739">
                <a:moveTo>
                  <a:pt x="0" y="0"/>
                </a:moveTo>
                <a:lnTo>
                  <a:pt x="1365158" y="0"/>
                </a:lnTo>
                <a:lnTo>
                  <a:pt x="1365158" y="2062739"/>
                </a:lnTo>
                <a:lnTo>
                  <a:pt x="0" y="2062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2865083" y="1615366"/>
            <a:ext cx="3099404" cy="2150211"/>
          </a:xfrm>
          <a:custGeom>
            <a:avLst/>
            <a:gdLst/>
            <a:ahLst/>
            <a:cxnLst/>
            <a:rect l="l" t="t" r="r" b="b"/>
            <a:pathLst>
              <a:path w="3099404" h="2150211">
                <a:moveTo>
                  <a:pt x="0" y="0"/>
                </a:moveTo>
                <a:lnTo>
                  <a:pt x="3099404" y="0"/>
                </a:lnTo>
                <a:lnTo>
                  <a:pt x="3099404" y="2150211"/>
                </a:lnTo>
                <a:lnTo>
                  <a:pt x="0" y="21502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AutoShape 6"/>
          <p:cNvSpPr/>
          <p:nvPr/>
        </p:nvSpPr>
        <p:spPr>
          <a:xfrm>
            <a:off x="4085545" y="2675363"/>
            <a:ext cx="3424605" cy="15108"/>
          </a:xfrm>
          <a:prstGeom prst="line">
            <a:avLst/>
          </a:prstGeom>
          <a:ln w="38100" cap="flat">
            <a:solidFill>
              <a:srgbClr val="000000"/>
            </a:solidFill>
            <a:prstDash val="solid"/>
            <a:headEnd type="none" w="sm" len="sm"/>
            <a:tailEnd type="arrow" w="med" len="sm"/>
          </a:ln>
        </p:spPr>
        <p:txBody>
          <a:bodyPr/>
          <a:lstStyle/>
          <a:p>
            <a:endParaRPr lang="en-US"/>
          </a:p>
        </p:txBody>
      </p:sp>
      <p:sp>
        <p:nvSpPr>
          <p:cNvPr id="7" name="AutoShape 7"/>
          <p:cNvSpPr/>
          <p:nvPr/>
        </p:nvSpPr>
        <p:spPr>
          <a:xfrm>
            <a:off x="9440478" y="2690472"/>
            <a:ext cx="3424605" cy="0"/>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10150" y="1791991"/>
            <a:ext cx="1930328" cy="1796960"/>
          </a:xfrm>
          <a:custGeom>
            <a:avLst/>
            <a:gdLst/>
            <a:ahLst/>
            <a:cxnLst/>
            <a:rect l="l" t="t" r="r" b="b"/>
            <a:pathLst>
              <a:path w="1930328" h="1796960">
                <a:moveTo>
                  <a:pt x="0" y="0"/>
                </a:moveTo>
                <a:lnTo>
                  <a:pt x="1930328" y="0"/>
                </a:lnTo>
                <a:lnTo>
                  <a:pt x="1930328" y="1796961"/>
                </a:lnTo>
                <a:lnTo>
                  <a:pt x="0" y="1796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323513" y="1791991"/>
            <a:ext cx="1762032" cy="1766743"/>
          </a:xfrm>
          <a:custGeom>
            <a:avLst/>
            <a:gdLst/>
            <a:ahLst/>
            <a:cxnLst/>
            <a:rect l="l" t="t" r="r" b="b"/>
            <a:pathLst>
              <a:path w="1762032" h="1766743">
                <a:moveTo>
                  <a:pt x="0" y="0"/>
                </a:moveTo>
                <a:lnTo>
                  <a:pt x="1762032" y="0"/>
                </a:lnTo>
                <a:lnTo>
                  <a:pt x="1762032" y="1766744"/>
                </a:lnTo>
                <a:lnTo>
                  <a:pt x="0" y="1766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008761" y="3536821"/>
            <a:ext cx="1365158" cy="2062739"/>
          </a:xfrm>
          <a:custGeom>
            <a:avLst/>
            <a:gdLst/>
            <a:ahLst/>
            <a:cxnLst/>
            <a:rect l="l" t="t" r="r" b="b"/>
            <a:pathLst>
              <a:path w="1365158" h="2062739">
                <a:moveTo>
                  <a:pt x="0" y="0"/>
                </a:moveTo>
                <a:lnTo>
                  <a:pt x="1365158" y="0"/>
                </a:lnTo>
                <a:lnTo>
                  <a:pt x="1365158" y="2062739"/>
                </a:lnTo>
                <a:lnTo>
                  <a:pt x="0" y="2062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2865083" y="1615366"/>
            <a:ext cx="3099404" cy="2150211"/>
          </a:xfrm>
          <a:custGeom>
            <a:avLst/>
            <a:gdLst/>
            <a:ahLst/>
            <a:cxnLst/>
            <a:rect l="l" t="t" r="r" b="b"/>
            <a:pathLst>
              <a:path w="3099404" h="2150211">
                <a:moveTo>
                  <a:pt x="0" y="0"/>
                </a:moveTo>
                <a:lnTo>
                  <a:pt x="3099404" y="0"/>
                </a:lnTo>
                <a:lnTo>
                  <a:pt x="3099404" y="2150211"/>
                </a:lnTo>
                <a:lnTo>
                  <a:pt x="0" y="21502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6" name="Picture 6"/>
          <p:cNvPicPr>
            <a:picLocks noChangeAspect="1"/>
          </p:cNvPicPr>
          <p:nvPr/>
        </p:nvPicPr>
        <p:blipFill>
          <a:blip r:embed="rId10"/>
          <a:stretch>
            <a:fillRect/>
          </a:stretch>
        </p:blipFill>
        <p:spPr>
          <a:xfrm>
            <a:off x="4274820" y="6371165"/>
            <a:ext cx="9738360" cy="2669352"/>
          </a:xfrm>
          <a:prstGeom prst="rect">
            <a:avLst/>
          </a:prstGeom>
        </p:spPr>
      </p:pic>
      <p:sp>
        <p:nvSpPr>
          <p:cNvPr id="7" name="AutoShape 7"/>
          <p:cNvSpPr/>
          <p:nvPr/>
        </p:nvSpPr>
        <p:spPr>
          <a:xfrm>
            <a:off x="4085545" y="2675363"/>
            <a:ext cx="3424605" cy="15108"/>
          </a:xfrm>
          <a:prstGeom prst="line">
            <a:avLst/>
          </a:prstGeom>
          <a:ln w="38100" cap="flat">
            <a:solidFill>
              <a:srgbClr val="000000"/>
            </a:solidFill>
            <a:prstDash val="solid"/>
            <a:headEnd type="none" w="sm" len="sm"/>
            <a:tailEnd type="arrow" w="med" len="sm"/>
          </a:ln>
        </p:spPr>
        <p:txBody>
          <a:bodyPr/>
          <a:lstStyle/>
          <a:p>
            <a:endParaRPr lang="en-US"/>
          </a:p>
        </p:txBody>
      </p:sp>
      <p:sp>
        <p:nvSpPr>
          <p:cNvPr id="8" name="AutoShape 8"/>
          <p:cNvSpPr/>
          <p:nvPr/>
        </p:nvSpPr>
        <p:spPr>
          <a:xfrm>
            <a:off x="9440478" y="2690472"/>
            <a:ext cx="3424605" cy="0"/>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10150" y="1791991"/>
            <a:ext cx="1930328" cy="1796960"/>
          </a:xfrm>
          <a:custGeom>
            <a:avLst/>
            <a:gdLst/>
            <a:ahLst/>
            <a:cxnLst/>
            <a:rect l="l" t="t" r="r" b="b"/>
            <a:pathLst>
              <a:path w="1930328" h="1796960">
                <a:moveTo>
                  <a:pt x="0" y="0"/>
                </a:moveTo>
                <a:lnTo>
                  <a:pt x="1930328" y="0"/>
                </a:lnTo>
                <a:lnTo>
                  <a:pt x="1930328" y="1796961"/>
                </a:lnTo>
                <a:lnTo>
                  <a:pt x="0" y="17969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323513" y="1791991"/>
            <a:ext cx="1762032" cy="1766743"/>
          </a:xfrm>
          <a:custGeom>
            <a:avLst/>
            <a:gdLst/>
            <a:ahLst/>
            <a:cxnLst/>
            <a:rect l="l" t="t" r="r" b="b"/>
            <a:pathLst>
              <a:path w="1762032" h="1766743">
                <a:moveTo>
                  <a:pt x="0" y="0"/>
                </a:moveTo>
                <a:lnTo>
                  <a:pt x="1762032" y="0"/>
                </a:lnTo>
                <a:lnTo>
                  <a:pt x="1762032" y="1766744"/>
                </a:lnTo>
                <a:lnTo>
                  <a:pt x="0" y="1766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008761" y="3536821"/>
            <a:ext cx="1365158" cy="2062739"/>
          </a:xfrm>
          <a:custGeom>
            <a:avLst/>
            <a:gdLst/>
            <a:ahLst/>
            <a:cxnLst/>
            <a:rect l="l" t="t" r="r" b="b"/>
            <a:pathLst>
              <a:path w="1365158" h="2062739">
                <a:moveTo>
                  <a:pt x="0" y="0"/>
                </a:moveTo>
                <a:lnTo>
                  <a:pt x="1365158" y="0"/>
                </a:lnTo>
                <a:lnTo>
                  <a:pt x="1365158" y="2062739"/>
                </a:lnTo>
                <a:lnTo>
                  <a:pt x="0" y="20627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2865083" y="1615366"/>
            <a:ext cx="3099404" cy="2150211"/>
          </a:xfrm>
          <a:custGeom>
            <a:avLst/>
            <a:gdLst/>
            <a:ahLst/>
            <a:cxnLst/>
            <a:rect l="l" t="t" r="r" b="b"/>
            <a:pathLst>
              <a:path w="3099404" h="2150211">
                <a:moveTo>
                  <a:pt x="0" y="0"/>
                </a:moveTo>
                <a:lnTo>
                  <a:pt x="3099404" y="0"/>
                </a:lnTo>
                <a:lnTo>
                  <a:pt x="3099404" y="2150211"/>
                </a:lnTo>
                <a:lnTo>
                  <a:pt x="0" y="21502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6" name="Picture 6"/>
          <p:cNvPicPr>
            <a:picLocks noChangeAspect="1"/>
          </p:cNvPicPr>
          <p:nvPr/>
        </p:nvPicPr>
        <p:blipFill>
          <a:blip r:embed="rId10"/>
          <a:stretch>
            <a:fillRect/>
          </a:stretch>
        </p:blipFill>
        <p:spPr>
          <a:xfrm>
            <a:off x="4274820" y="6371165"/>
            <a:ext cx="9738360" cy="2669352"/>
          </a:xfrm>
          <a:prstGeom prst="rect">
            <a:avLst/>
          </a:prstGeom>
        </p:spPr>
      </p:pic>
      <p:sp>
        <p:nvSpPr>
          <p:cNvPr id="7" name="AutoShape 7"/>
          <p:cNvSpPr/>
          <p:nvPr/>
        </p:nvSpPr>
        <p:spPr>
          <a:xfrm>
            <a:off x="4085545" y="2675363"/>
            <a:ext cx="3424605" cy="15108"/>
          </a:xfrm>
          <a:prstGeom prst="line">
            <a:avLst/>
          </a:prstGeom>
          <a:ln w="38100" cap="flat">
            <a:solidFill>
              <a:srgbClr val="000000"/>
            </a:solidFill>
            <a:prstDash val="solid"/>
            <a:headEnd type="none" w="sm" len="sm"/>
            <a:tailEnd type="arrow" w="med" len="sm"/>
          </a:ln>
        </p:spPr>
        <p:txBody>
          <a:bodyPr/>
          <a:lstStyle/>
          <a:p>
            <a:endParaRPr lang="en-US"/>
          </a:p>
        </p:txBody>
      </p:sp>
      <p:sp>
        <p:nvSpPr>
          <p:cNvPr id="8" name="AutoShape 8"/>
          <p:cNvSpPr/>
          <p:nvPr/>
        </p:nvSpPr>
        <p:spPr>
          <a:xfrm>
            <a:off x="9440478" y="2690472"/>
            <a:ext cx="3424605" cy="0"/>
          </a:xfrm>
          <a:prstGeom prst="line">
            <a:avLst/>
          </a:prstGeom>
          <a:ln w="38100" cap="flat">
            <a:solidFill>
              <a:srgbClr val="000000"/>
            </a:solidFill>
            <a:prstDash val="solid"/>
            <a:headEnd type="none" w="sm" len="sm"/>
            <a:tailEnd type="arrow" w="med" len="sm"/>
          </a:ln>
        </p:spPr>
        <p:txBody>
          <a:bodyPr/>
          <a:lstStyle/>
          <a:p>
            <a:endParaRPr lang="en-US"/>
          </a:p>
        </p:txBody>
      </p:sp>
      <p:pic>
        <p:nvPicPr>
          <p:cNvPr id="9" name="Picture 9"/>
          <p:cNvPicPr>
            <a:picLocks noChangeAspect="1"/>
          </p:cNvPicPr>
          <p:nvPr/>
        </p:nvPicPr>
        <p:blipFill>
          <a:blip r:embed="rId11"/>
          <a:stretch>
            <a:fillRect/>
          </a:stretch>
        </p:blipFill>
        <p:spPr>
          <a:xfrm>
            <a:off x="4368016" y="8032615"/>
            <a:ext cx="9551969" cy="245137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0576" y="2550645"/>
            <a:ext cx="4265246" cy="5185710"/>
          </a:xfrm>
          <a:custGeom>
            <a:avLst/>
            <a:gdLst/>
            <a:ahLst/>
            <a:cxnLst/>
            <a:rect l="l" t="t" r="r" b="b"/>
            <a:pathLst>
              <a:path w="4265246" h="5185710">
                <a:moveTo>
                  <a:pt x="0" y="0"/>
                </a:moveTo>
                <a:lnTo>
                  <a:pt x="4265246" y="0"/>
                </a:lnTo>
                <a:lnTo>
                  <a:pt x="4265246" y="5185710"/>
                </a:lnTo>
                <a:lnTo>
                  <a:pt x="0" y="51857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
        <p:nvSpPr>
          <p:cNvPr id="3" name="Freeform 3"/>
          <p:cNvSpPr/>
          <p:nvPr/>
        </p:nvSpPr>
        <p:spPr>
          <a:xfrm>
            <a:off x="2514600" y="3395165"/>
            <a:ext cx="2791564" cy="2791564"/>
          </a:xfrm>
          <a:custGeom>
            <a:avLst/>
            <a:gdLst/>
            <a:ahLst/>
            <a:cxnLst/>
            <a:rect l="l" t="t" r="r" b="b"/>
            <a:pathLst>
              <a:path w="2791564" h="2791564">
                <a:moveTo>
                  <a:pt x="0" y="0"/>
                </a:moveTo>
                <a:lnTo>
                  <a:pt x="2791564" y="0"/>
                </a:lnTo>
                <a:lnTo>
                  <a:pt x="2791564" y="2791564"/>
                </a:lnTo>
                <a:lnTo>
                  <a:pt x="0" y="2791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2689134" y="3553346"/>
            <a:ext cx="2442495" cy="2442485"/>
            <a:chOff x="0" y="0"/>
            <a:chExt cx="3256660" cy="3256646"/>
          </a:xfrm>
        </p:grpSpPr>
        <p:sp>
          <p:nvSpPr>
            <p:cNvPr id="5" name="Freeform 5"/>
            <p:cNvSpPr/>
            <p:nvPr/>
          </p:nvSpPr>
          <p:spPr>
            <a:xfrm>
              <a:off x="0" y="0"/>
              <a:ext cx="3256661" cy="3256661"/>
            </a:xfrm>
            <a:custGeom>
              <a:avLst/>
              <a:gdLst/>
              <a:ahLst/>
              <a:cxnLst/>
              <a:rect l="l" t="t" r="r" b="b"/>
              <a:pathLst>
                <a:path w="3256661" h="3256661">
                  <a:moveTo>
                    <a:pt x="3256661" y="1628394"/>
                  </a:moveTo>
                  <a:cubicBezTo>
                    <a:pt x="3256661" y="2527681"/>
                    <a:pt x="2527681" y="3256661"/>
                    <a:pt x="1628394" y="3256661"/>
                  </a:cubicBezTo>
                  <a:cubicBezTo>
                    <a:pt x="729107" y="3256661"/>
                    <a:pt x="0" y="2527554"/>
                    <a:pt x="0" y="1628394"/>
                  </a:cubicBezTo>
                  <a:cubicBezTo>
                    <a:pt x="0" y="729234"/>
                    <a:pt x="728980" y="0"/>
                    <a:pt x="1628267" y="0"/>
                  </a:cubicBezTo>
                  <a:cubicBezTo>
                    <a:pt x="2527554" y="0"/>
                    <a:pt x="3256661" y="728980"/>
                    <a:pt x="3256661" y="1628394"/>
                  </a:cubicBezTo>
                  <a:close/>
                </a:path>
              </a:pathLst>
            </a:custGeom>
            <a:blipFill>
              <a:blip r:embed="rId7"/>
              <a:stretch>
                <a:fillRect/>
              </a:stretch>
            </a:blipFill>
          </p:spPr>
          <p:txBody>
            <a:bodyPr/>
            <a:lstStyle/>
            <a:p>
              <a:endParaRPr lang="en-US"/>
            </a:p>
          </p:txBody>
        </p:sp>
      </p:grpSp>
      <p:grpSp>
        <p:nvGrpSpPr>
          <p:cNvPr id="7" name="Group 7"/>
          <p:cNvGrpSpPr/>
          <p:nvPr/>
        </p:nvGrpSpPr>
        <p:grpSpPr>
          <a:xfrm>
            <a:off x="2151872" y="6812263"/>
            <a:ext cx="3453961" cy="57150"/>
            <a:chOff x="0" y="0"/>
            <a:chExt cx="4605281" cy="76200"/>
          </a:xfrm>
        </p:grpSpPr>
        <p:sp>
          <p:nvSpPr>
            <p:cNvPr id="8" name="Freeform 8"/>
            <p:cNvSpPr/>
            <p:nvPr/>
          </p:nvSpPr>
          <p:spPr>
            <a:xfrm>
              <a:off x="25273" y="0"/>
              <a:ext cx="4554728" cy="76200"/>
            </a:xfrm>
            <a:custGeom>
              <a:avLst/>
              <a:gdLst/>
              <a:ahLst/>
              <a:cxnLst/>
              <a:rect l="l" t="t" r="r" b="b"/>
              <a:pathLst>
                <a:path w="4554728" h="76200">
                  <a:moveTo>
                    <a:pt x="254" y="0"/>
                  </a:moveTo>
                  <a:lnTo>
                    <a:pt x="4554728" y="25400"/>
                  </a:lnTo>
                  <a:lnTo>
                    <a:pt x="4554474" y="76200"/>
                  </a:lnTo>
                  <a:lnTo>
                    <a:pt x="0" y="50800"/>
                  </a:lnTo>
                  <a:close/>
                </a:path>
              </a:pathLst>
            </a:custGeom>
            <a:solidFill>
              <a:srgbClr val="FFFFFF"/>
            </a:solidFill>
          </p:spPr>
          <p:txBody>
            <a:bodyPr/>
            <a:lstStyle/>
            <a:p>
              <a:endParaRPr lang="en-US"/>
            </a:p>
          </p:txBody>
        </p:sp>
      </p:grpSp>
      <p:sp>
        <p:nvSpPr>
          <p:cNvPr id="9" name="Freeform 9"/>
          <p:cNvSpPr/>
          <p:nvPr/>
        </p:nvSpPr>
        <p:spPr>
          <a:xfrm>
            <a:off x="7797872" y="5613212"/>
            <a:ext cx="1749482" cy="899040"/>
          </a:xfrm>
          <a:custGeom>
            <a:avLst/>
            <a:gdLst/>
            <a:ahLst/>
            <a:cxnLst/>
            <a:rect l="l" t="t" r="r" b="b"/>
            <a:pathLst>
              <a:path w="1749482" h="899040">
                <a:moveTo>
                  <a:pt x="0" y="0"/>
                </a:moveTo>
                <a:lnTo>
                  <a:pt x="1749482" y="0"/>
                </a:lnTo>
                <a:lnTo>
                  <a:pt x="1749482" y="899039"/>
                </a:lnTo>
                <a:lnTo>
                  <a:pt x="0" y="899039"/>
                </a:lnTo>
                <a:lnTo>
                  <a:pt x="0" y="0"/>
                </a:lnTo>
                <a:close/>
              </a:path>
            </a:pathLst>
          </a:custGeom>
          <a:blipFill>
            <a:blip r:embed="rId8"/>
            <a:stretch>
              <a:fillRect/>
            </a:stretch>
          </a:blipFill>
        </p:spPr>
        <p:txBody>
          <a:bodyPr/>
          <a:lstStyle/>
          <a:p>
            <a:endParaRPr lang="en-US"/>
          </a:p>
        </p:txBody>
      </p:sp>
      <p:sp>
        <p:nvSpPr>
          <p:cNvPr id="10" name="Freeform 10"/>
          <p:cNvSpPr/>
          <p:nvPr/>
        </p:nvSpPr>
        <p:spPr>
          <a:xfrm>
            <a:off x="9776263" y="5426770"/>
            <a:ext cx="3363492" cy="1109952"/>
          </a:xfrm>
          <a:custGeom>
            <a:avLst/>
            <a:gdLst/>
            <a:ahLst/>
            <a:cxnLst/>
            <a:rect l="l" t="t" r="r" b="b"/>
            <a:pathLst>
              <a:path w="3363492" h="1109952">
                <a:moveTo>
                  <a:pt x="0" y="0"/>
                </a:moveTo>
                <a:lnTo>
                  <a:pt x="3363492" y="0"/>
                </a:lnTo>
                <a:lnTo>
                  <a:pt x="3363492" y="1109952"/>
                </a:lnTo>
                <a:lnTo>
                  <a:pt x="0" y="1109952"/>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2170922" y="6133598"/>
            <a:ext cx="3478918" cy="613410"/>
          </a:xfrm>
          <a:prstGeom prst="rect">
            <a:avLst/>
          </a:prstGeom>
        </p:spPr>
        <p:txBody>
          <a:bodyPr lIns="0" tIns="0" rIns="0" bIns="0" rtlCol="0" anchor="t">
            <a:spAutoFit/>
          </a:bodyPr>
          <a:lstStyle/>
          <a:p>
            <a:pPr algn="ctr">
              <a:lnSpc>
                <a:spcPts val="5040"/>
              </a:lnSpc>
            </a:pPr>
            <a:r>
              <a:rPr lang="en-US" sz="3600">
                <a:solidFill>
                  <a:srgbClr val="FFFFFF"/>
                </a:solidFill>
                <a:latin typeface="Outfit"/>
                <a:ea typeface="Outfit"/>
                <a:cs typeface="Outfit"/>
                <a:sym typeface="Outfit"/>
              </a:rPr>
              <a:t>Alex Molak</a:t>
            </a:r>
          </a:p>
        </p:txBody>
      </p:sp>
      <p:sp>
        <p:nvSpPr>
          <p:cNvPr id="12" name="TextBox 12"/>
          <p:cNvSpPr txBox="1"/>
          <p:nvPr/>
        </p:nvSpPr>
        <p:spPr>
          <a:xfrm>
            <a:off x="8732720" y="2728415"/>
            <a:ext cx="5458020" cy="666750"/>
          </a:xfrm>
          <a:prstGeom prst="rect">
            <a:avLst/>
          </a:prstGeom>
        </p:spPr>
        <p:txBody>
          <a:bodyPr lIns="0" tIns="0" rIns="0" bIns="0" rtlCol="0" anchor="t">
            <a:spAutoFit/>
          </a:bodyPr>
          <a:lstStyle/>
          <a:p>
            <a:pPr algn="l">
              <a:lnSpc>
                <a:spcPts val="5280"/>
              </a:lnSpc>
            </a:pPr>
            <a:r>
              <a:rPr lang="en-US" sz="4400">
                <a:solidFill>
                  <a:srgbClr val="FFFFFF"/>
                </a:solidFill>
                <a:latin typeface="Outfit"/>
                <a:ea typeface="Outfit"/>
                <a:cs typeface="Outfit"/>
                <a:sym typeface="Outfit"/>
              </a:rPr>
              <a:t>About</a:t>
            </a:r>
            <a:r>
              <a:rPr lang="en-US" sz="4400">
                <a:solidFill>
                  <a:srgbClr val="000000"/>
                </a:solidFill>
                <a:latin typeface="Outfit"/>
                <a:ea typeface="Outfit"/>
                <a:cs typeface="Outfit"/>
                <a:sym typeface="Outfit"/>
              </a:rPr>
              <a:t> </a:t>
            </a:r>
            <a:r>
              <a:rPr lang="en-US" sz="4400">
                <a:solidFill>
                  <a:srgbClr val="00CD8F"/>
                </a:solidFill>
                <a:latin typeface="Outfit"/>
                <a:ea typeface="Outfit"/>
                <a:cs typeface="Outfit"/>
                <a:sym typeface="Outfit"/>
              </a:rPr>
              <a:t>Alex</a:t>
            </a:r>
          </a:p>
        </p:txBody>
      </p:sp>
      <p:sp>
        <p:nvSpPr>
          <p:cNvPr id="13" name="TextBox 13"/>
          <p:cNvSpPr txBox="1"/>
          <p:nvPr/>
        </p:nvSpPr>
        <p:spPr>
          <a:xfrm>
            <a:off x="8732720" y="3557479"/>
            <a:ext cx="8435139" cy="923925"/>
          </a:xfrm>
          <a:prstGeom prst="rect">
            <a:avLst/>
          </a:prstGeom>
        </p:spPr>
        <p:txBody>
          <a:bodyPr lIns="0" tIns="0" rIns="0" bIns="0" rtlCol="0" anchor="t">
            <a:spAutoFit/>
          </a:bodyPr>
          <a:lstStyle/>
          <a:p>
            <a:pPr marL="241046" lvl="1" indent="-120523" algn="l">
              <a:lnSpc>
                <a:spcPts val="2400"/>
              </a:lnSpc>
              <a:buFont typeface="Arial"/>
              <a:buChar char="•"/>
            </a:pPr>
            <a:r>
              <a:rPr lang="en-US" sz="2000">
                <a:solidFill>
                  <a:srgbClr val="FFFFFF"/>
                </a:solidFill>
                <a:latin typeface="Outfit"/>
                <a:ea typeface="Outfit"/>
                <a:cs typeface="Outfit"/>
                <a:sym typeface="Outfit"/>
              </a:rPr>
              <a:t>Founder of </a:t>
            </a:r>
            <a:r>
              <a:rPr lang="en-US" sz="2000" b="1">
                <a:solidFill>
                  <a:srgbClr val="FFFFFF"/>
                </a:solidFill>
                <a:latin typeface="Outfit Bold"/>
                <a:ea typeface="Outfit Bold"/>
                <a:cs typeface="Outfit Bold"/>
                <a:sym typeface="Outfit Bold"/>
              </a:rPr>
              <a:t>CausalPython.io</a:t>
            </a:r>
          </a:p>
          <a:p>
            <a:pPr marL="241046" lvl="1" indent="-120523" algn="l">
              <a:lnSpc>
                <a:spcPts val="2400"/>
              </a:lnSpc>
              <a:buFont typeface="Arial"/>
              <a:buChar char="•"/>
            </a:pPr>
            <a:r>
              <a:rPr lang="en-US" sz="2000">
                <a:solidFill>
                  <a:srgbClr val="FFFFFF"/>
                </a:solidFill>
                <a:latin typeface="Outfit"/>
                <a:ea typeface="Outfit"/>
                <a:cs typeface="Outfit"/>
                <a:sym typeface="Outfit"/>
              </a:rPr>
              <a:t>Host at </a:t>
            </a:r>
            <a:r>
              <a:rPr lang="en-US" sz="2000" b="1">
                <a:solidFill>
                  <a:srgbClr val="FFFFFF"/>
                </a:solidFill>
                <a:latin typeface="Outfit Bold"/>
                <a:ea typeface="Outfit Bold"/>
                <a:cs typeface="Outfit Bold"/>
                <a:sym typeface="Outfit Bold"/>
              </a:rPr>
              <a:t>Causal Bandits Podcast</a:t>
            </a:r>
          </a:p>
          <a:p>
            <a:pPr marL="241046" lvl="1" indent="-120523" algn="l">
              <a:lnSpc>
                <a:spcPts val="2400"/>
              </a:lnSpc>
              <a:buFont typeface="Arial"/>
              <a:buChar char="•"/>
            </a:pPr>
            <a:r>
              <a:rPr lang="en-US" sz="2000" b="1">
                <a:solidFill>
                  <a:srgbClr val="FFFFFF"/>
                </a:solidFill>
                <a:latin typeface="Outfit Bold"/>
                <a:ea typeface="Outfit Bold"/>
                <a:cs typeface="Outfit Bold"/>
                <a:sym typeface="Outfit Bold"/>
              </a:rPr>
              <a:t>Senior Data Science Consultant </a:t>
            </a:r>
            <a:r>
              <a:rPr lang="en-US" sz="2000">
                <a:solidFill>
                  <a:srgbClr val="FFFFFF"/>
                </a:solidFill>
                <a:latin typeface="Outfit"/>
                <a:ea typeface="Outfit"/>
                <a:cs typeface="Outfit"/>
                <a:sym typeface="Outfit"/>
              </a:rPr>
              <a:t>at </a:t>
            </a:r>
            <a:r>
              <a:rPr lang="en-US" sz="2000" b="1">
                <a:solidFill>
                  <a:srgbClr val="FFFFFF"/>
                </a:solidFill>
                <a:latin typeface="Outfit Bold"/>
                <a:ea typeface="Outfit Bold"/>
                <a:cs typeface="Outfit Bold"/>
                <a:sym typeface="Outfit Bold"/>
              </a:rPr>
              <a:t>Lingaro</a:t>
            </a:r>
          </a:p>
        </p:txBody>
      </p:sp>
      <p:sp>
        <p:nvSpPr>
          <p:cNvPr id="14" name="Freeform 14"/>
          <p:cNvSpPr/>
          <p:nvPr/>
        </p:nvSpPr>
        <p:spPr>
          <a:xfrm>
            <a:off x="10080072" y="6536722"/>
            <a:ext cx="2179973" cy="2179973"/>
          </a:xfrm>
          <a:custGeom>
            <a:avLst/>
            <a:gdLst/>
            <a:ahLst/>
            <a:cxnLst/>
            <a:rect l="l" t="t" r="r" b="b"/>
            <a:pathLst>
              <a:path w="2179973" h="2179973">
                <a:moveTo>
                  <a:pt x="0" y="0"/>
                </a:moveTo>
                <a:lnTo>
                  <a:pt x="2179972" y="0"/>
                </a:lnTo>
                <a:lnTo>
                  <a:pt x="2179972" y="2179973"/>
                </a:lnTo>
                <a:lnTo>
                  <a:pt x="0" y="2179973"/>
                </a:lnTo>
                <a:lnTo>
                  <a:pt x="0" y="0"/>
                </a:lnTo>
                <a:close/>
              </a:path>
            </a:pathLst>
          </a:custGeom>
          <a:blipFill>
            <a:blip r:embed="rId10"/>
            <a:stretch>
              <a:fillRect/>
            </a:stretch>
          </a:blipFill>
        </p:spPr>
        <p:txBody>
          <a:bodyPr/>
          <a:lstStyle/>
          <a:p>
            <a:endParaRPr lang="en-US"/>
          </a:p>
        </p:txBody>
      </p:sp>
      <p:sp>
        <p:nvSpPr>
          <p:cNvPr id="15" name="TextBox 6">
            <a:extLst>
              <a:ext uri="{FF2B5EF4-FFF2-40B4-BE49-F238E27FC236}">
                <a16:creationId xmlns:a16="http://schemas.microsoft.com/office/drawing/2014/main" id="{5C050EBD-E6B6-830D-EAEF-8B016281E667}"/>
              </a:ext>
            </a:extLst>
          </p:cNvPr>
          <p:cNvSpPr txBox="1"/>
          <p:nvPr/>
        </p:nvSpPr>
        <p:spPr>
          <a:xfrm>
            <a:off x="2170922" y="6820368"/>
            <a:ext cx="3478918" cy="1275286"/>
          </a:xfrm>
          <a:prstGeom prst="rect">
            <a:avLst/>
          </a:prstGeom>
        </p:spPr>
        <p:txBody>
          <a:bodyPr lIns="0" tIns="0" rIns="0" bIns="0" rtlCol="0" anchor="t">
            <a:spAutoFit/>
          </a:bodyPr>
          <a:lstStyle/>
          <a:p>
            <a:pPr algn="ctr">
              <a:lnSpc>
                <a:spcPts val="3358"/>
              </a:lnSpc>
            </a:pPr>
            <a:r>
              <a:rPr lang="en-US" sz="2400" dirty="0">
                <a:solidFill>
                  <a:srgbClr val="FFFFFF"/>
                </a:solidFill>
                <a:latin typeface="Outfit"/>
                <a:ea typeface="Outfit"/>
                <a:cs typeface="Outfit"/>
                <a:sym typeface="Outfit"/>
              </a:rPr>
              <a:t>Founder @ CausalPython.io || Senior Data Scientist @ Lingaro</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35122" y="2221331"/>
            <a:ext cx="3136670" cy="5515023"/>
          </a:xfrm>
          <a:custGeom>
            <a:avLst/>
            <a:gdLst/>
            <a:ahLst/>
            <a:cxnLst/>
            <a:rect l="l" t="t" r="r" b="b"/>
            <a:pathLst>
              <a:path w="3136670" h="5515023">
                <a:moveTo>
                  <a:pt x="0" y="0"/>
                </a:moveTo>
                <a:lnTo>
                  <a:pt x="3136670" y="0"/>
                </a:lnTo>
                <a:lnTo>
                  <a:pt x="3136670" y="5515024"/>
                </a:lnTo>
                <a:lnTo>
                  <a:pt x="0" y="5515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86606" y="3207970"/>
            <a:ext cx="10846430" cy="4528384"/>
          </a:xfrm>
          <a:custGeom>
            <a:avLst/>
            <a:gdLst/>
            <a:ahLst/>
            <a:cxnLst/>
            <a:rect l="l" t="t" r="r" b="b"/>
            <a:pathLst>
              <a:path w="10846430" h="4528384">
                <a:moveTo>
                  <a:pt x="0" y="0"/>
                </a:moveTo>
                <a:lnTo>
                  <a:pt x="10846430" y="0"/>
                </a:lnTo>
                <a:lnTo>
                  <a:pt x="10846430" y="4528385"/>
                </a:lnTo>
                <a:lnTo>
                  <a:pt x="0" y="4528385"/>
                </a:lnTo>
                <a:lnTo>
                  <a:pt x="0" y="0"/>
                </a:lnTo>
                <a:close/>
              </a:path>
            </a:pathLst>
          </a:custGeom>
          <a:blipFill>
            <a:blip r:embed="rId3"/>
            <a:stretch>
              <a:fillRect/>
            </a:stretch>
          </a:blipFill>
        </p:spPr>
        <p:txBody>
          <a:bodyPr/>
          <a:lstStyle/>
          <a:p>
            <a:endParaRPr lang="en-US"/>
          </a:p>
        </p:txBody>
      </p:sp>
      <p:sp>
        <p:nvSpPr>
          <p:cNvPr id="3" name="Freeform 3"/>
          <p:cNvSpPr/>
          <p:nvPr/>
        </p:nvSpPr>
        <p:spPr>
          <a:xfrm>
            <a:off x="2335122" y="2221331"/>
            <a:ext cx="3136670" cy="5515023"/>
          </a:xfrm>
          <a:custGeom>
            <a:avLst/>
            <a:gdLst/>
            <a:ahLst/>
            <a:cxnLst/>
            <a:rect l="l" t="t" r="r" b="b"/>
            <a:pathLst>
              <a:path w="3136670" h="5515023">
                <a:moveTo>
                  <a:pt x="0" y="0"/>
                </a:moveTo>
                <a:lnTo>
                  <a:pt x="3136670" y="0"/>
                </a:lnTo>
                <a:lnTo>
                  <a:pt x="3136670" y="5515024"/>
                </a:lnTo>
                <a:lnTo>
                  <a:pt x="0" y="55150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55269" y="3086100"/>
            <a:ext cx="4177462" cy="4114800"/>
          </a:xfrm>
          <a:custGeom>
            <a:avLst/>
            <a:gdLst/>
            <a:ahLst/>
            <a:cxnLst/>
            <a:rect l="l" t="t" r="r" b="b"/>
            <a:pathLst>
              <a:path w="4177462" h="4114800">
                <a:moveTo>
                  <a:pt x="0" y="0"/>
                </a:moveTo>
                <a:lnTo>
                  <a:pt x="4177462" y="0"/>
                </a:lnTo>
                <a:lnTo>
                  <a:pt x="41774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33353"/>
            <a:ext cx="4482185" cy="5620294"/>
          </a:xfrm>
          <a:custGeom>
            <a:avLst/>
            <a:gdLst/>
            <a:ahLst/>
            <a:cxnLst/>
            <a:rect l="l" t="t" r="r" b="b"/>
            <a:pathLst>
              <a:path w="4482185" h="5620294">
                <a:moveTo>
                  <a:pt x="0" y="0"/>
                </a:moveTo>
                <a:lnTo>
                  <a:pt x="4482185" y="0"/>
                </a:lnTo>
                <a:lnTo>
                  <a:pt x="4482185" y="5620294"/>
                </a:lnTo>
                <a:lnTo>
                  <a:pt x="0" y="562029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33353"/>
            <a:ext cx="4482185" cy="5620294"/>
          </a:xfrm>
          <a:custGeom>
            <a:avLst/>
            <a:gdLst/>
            <a:ahLst/>
            <a:cxnLst/>
            <a:rect l="l" t="t" r="r" b="b"/>
            <a:pathLst>
              <a:path w="4482185" h="5620294">
                <a:moveTo>
                  <a:pt x="0" y="0"/>
                </a:moveTo>
                <a:lnTo>
                  <a:pt x="4482185" y="0"/>
                </a:lnTo>
                <a:lnTo>
                  <a:pt x="4482185" y="5620294"/>
                </a:lnTo>
                <a:lnTo>
                  <a:pt x="0" y="562029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884411" y="4519930"/>
            <a:ext cx="10374889" cy="1180465"/>
          </a:xfrm>
          <a:prstGeom prst="rect">
            <a:avLst/>
          </a:prstGeom>
        </p:spPr>
        <p:txBody>
          <a:bodyPr lIns="0" tIns="0" rIns="0" bIns="0" rtlCol="0" anchor="t">
            <a:spAutoFit/>
          </a:bodyPr>
          <a:lstStyle/>
          <a:p>
            <a:pPr algn="l">
              <a:lnSpc>
                <a:spcPts val="4759"/>
              </a:lnSpc>
            </a:pPr>
            <a:r>
              <a:rPr lang="en-US" sz="3399" b="1" dirty="0">
                <a:solidFill>
                  <a:srgbClr val="000000"/>
                </a:solidFill>
                <a:latin typeface="Canva Sans Bold"/>
                <a:ea typeface="Canva Sans Bold"/>
                <a:cs typeface="Canva Sans Bold"/>
                <a:sym typeface="Canva Sans Bold"/>
              </a:rPr>
              <a:t>Predictive models </a:t>
            </a:r>
            <a:r>
              <a:rPr lang="en-US" sz="3399" dirty="0">
                <a:solidFill>
                  <a:srgbClr val="000000"/>
                </a:solidFill>
                <a:latin typeface="Canva Sans"/>
                <a:ea typeface="Canva Sans"/>
                <a:cs typeface="Canva Sans"/>
                <a:sym typeface="Canva Sans"/>
              </a:rPr>
              <a:t>assume that the </a:t>
            </a:r>
            <a:r>
              <a:rPr lang="en-US" sz="3399" b="1" dirty="0">
                <a:solidFill>
                  <a:srgbClr val="000000"/>
                </a:solidFill>
                <a:latin typeface="Canva Sans Bold"/>
                <a:ea typeface="Canva Sans Bold"/>
                <a:cs typeface="Canva Sans Bold"/>
                <a:sym typeface="Canva Sans Bold"/>
              </a:rPr>
              <a:t>future </a:t>
            </a:r>
            <a:r>
              <a:rPr lang="en-US" sz="3399" dirty="0">
                <a:solidFill>
                  <a:srgbClr val="000000"/>
                </a:solidFill>
                <a:latin typeface="Canva Sans"/>
                <a:ea typeface="Canva Sans"/>
                <a:cs typeface="Canva Sans"/>
                <a:sym typeface="Canva Sans"/>
              </a:rPr>
              <a:t>will be </a:t>
            </a:r>
            <a:r>
              <a:rPr lang="en-US" sz="3399" b="1" dirty="0">
                <a:solidFill>
                  <a:srgbClr val="000000"/>
                </a:solidFill>
                <a:latin typeface="Canva Sans Bold"/>
                <a:ea typeface="Canva Sans Bold"/>
                <a:cs typeface="Canva Sans Bold"/>
                <a:sym typeface="Canva Sans Bold"/>
              </a:rPr>
              <a:t>similar </a:t>
            </a:r>
            <a:r>
              <a:rPr lang="en-US" sz="3399" dirty="0">
                <a:solidFill>
                  <a:srgbClr val="000000"/>
                </a:solidFill>
                <a:latin typeface="Canva Sans"/>
                <a:ea typeface="Canva Sans"/>
                <a:cs typeface="Canva Sans"/>
                <a:sym typeface="Canva Sans"/>
              </a:rPr>
              <a:t>to the </a:t>
            </a:r>
            <a:r>
              <a:rPr lang="en-US" sz="3399" b="1" dirty="0">
                <a:solidFill>
                  <a:srgbClr val="000000"/>
                </a:solidFill>
                <a:latin typeface="Canva Sans Bold"/>
                <a:ea typeface="Canva Sans Bold"/>
                <a:cs typeface="Canva Sans Bold"/>
                <a:sym typeface="Canva Sans Bold"/>
              </a:rPr>
              <a:t>past</a:t>
            </a:r>
            <a:r>
              <a:rPr lang="en-US" sz="3399" dirty="0">
                <a:solidFill>
                  <a:srgbClr val="000000"/>
                </a:solidFill>
                <a:latin typeface="Canva Sans Bold"/>
                <a:ea typeface="Canva Sans Bold"/>
                <a:cs typeface="Canva Sans Bold"/>
                <a:sym typeface="Canva Sans Bold"/>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14704" y="4375404"/>
            <a:ext cx="3657600" cy="1536192"/>
          </a:xfrm>
          <a:custGeom>
            <a:avLst/>
            <a:gdLst/>
            <a:ahLst/>
            <a:cxnLst/>
            <a:rect l="l" t="t" r="r" b="b"/>
            <a:pathLst>
              <a:path w="3657600" h="1536192">
                <a:moveTo>
                  <a:pt x="0" y="0"/>
                </a:moveTo>
                <a:lnTo>
                  <a:pt x="3657600" y="0"/>
                </a:lnTo>
                <a:lnTo>
                  <a:pt x="3657600" y="1536192"/>
                </a:lnTo>
                <a:lnTo>
                  <a:pt x="0" y="1536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379227" y="2709285"/>
            <a:ext cx="2244436" cy="2057400"/>
          </a:xfrm>
          <a:custGeom>
            <a:avLst/>
            <a:gdLst/>
            <a:ahLst/>
            <a:cxnLst/>
            <a:rect l="l" t="t" r="r" b="b"/>
            <a:pathLst>
              <a:path w="2244436" h="2057400">
                <a:moveTo>
                  <a:pt x="2244436" y="0"/>
                </a:moveTo>
                <a:lnTo>
                  <a:pt x="0" y="0"/>
                </a:lnTo>
                <a:lnTo>
                  <a:pt x="0" y="2057400"/>
                </a:lnTo>
                <a:lnTo>
                  <a:pt x="2244436" y="2057400"/>
                </a:lnTo>
                <a:lnTo>
                  <a:pt x="224443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6884411" y="4519930"/>
            <a:ext cx="10374889" cy="1180465"/>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If someone (or something) </a:t>
            </a:r>
            <a:r>
              <a:rPr lang="en-US" sz="3399" b="1" dirty="0">
                <a:solidFill>
                  <a:srgbClr val="000000"/>
                </a:solidFill>
                <a:latin typeface="Canva Sans Bold"/>
                <a:ea typeface="Canva Sans Bold"/>
                <a:cs typeface="Canva Sans Bold"/>
                <a:sym typeface="Canva Sans Bold"/>
              </a:rPr>
              <a:t>intervenes </a:t>
            </a:r>
            <a:r>
              <a:rPr lang="en-US" sz="3399" dirty="0">
                <a:solidFill>
                  <a:srgbClr val="000000"/>
                </a:solidFill>
                <a:latin typeface="Canva Sans"/>
                <a:ea typeface="Canva Sans"/>
                <a:cs typeface="Canva Sans"/>
                <a:sym typeface="Canva Sans"/>
              </a:rPr>
              <a:t>on the system, the joint </a:t>
            </a:r>
            <a:r>
              <a:rPr lang="en-US" sz="3399" b="1" dirty="0">
                <a:solidFill>
                  <a:srgbClr val="000000"/>
                </a:solidFill>
                <a:latin typeface="Canva Sans Bold"/>
                <a:ea typeface="Canva Sans Bold"/>
                <a:cs typeface="Canva Sans Bold"/>
                <a:sym typeface="Canva Sans Bold"/>
              </a:rPr>
              <a:t>distribution changes.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20961" y="4220530"/>
            <a:ext cx="1790561" cy="1845939"/>
          </a:xfrm>
          <a:custGeom>
            <a:avLst/>
            <a:gdLst/>
            <a:ahLst/>
            <a:cxnLst/>
            <a:rect l="l" t="t" r="r" b="b"/>
            <a:pathLst>
              <a:path w="1790561" h="1845939">
                <a:moveTo>
                  <a:pt x="0" y="0"/>
                </a:moveTo>
                <a:lnTo>
                  <a:pt x="1790561" y="0"/>
                </a:lnTo>
                <a:lnTo>
                  <a:pt x="1790561" y="1845940"/>
                </a:lnTo>
                <a:lnTo>
                  <a:pt x="0" y="1845940"/>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4494936"/>
            <a:ext cx="1204708" cy="1297129"/>
          </a:xfrm>
          <a:custGeom>
            <a:avLst/>
            <a:gdLst/>
            <a:ahLst/>
            <a:cxnLst/>
            <a:rect l="l" t="t" r="r" b="b"/>
            <a:pathLst>
              <a:path w="1204708" h="1297129">
                <a:moveTo>
                  <a:pt x="0" y="0"/>
                </a:moveTo>
                <a:lnTo>
                  <a:pt x="1204708" y="0"/>
                </a:lnTo>
                <a:lnTo>
                  <a:pt x="1204708" y="1297128"/>
                </a:lnTo>
                <a:lnTo>
                  <a:pt x="0" y="1297128"/>
                </a:lnTo>
                <a:lnTo>
                  <a:pt x="0" y="0"/>
                </a:lnTo>
                <a:close/>
              </a:path>
            </a:pathLst>
          </a:custGeom>
          <a:blipFill>
            <a:blip r:embed="rId3"/>
            <a:stretch>
              <a:fillRect/>
            </a:stretch>
          </a:blipFill>
        </p:spPr>
        <p:txBody>
          <a:bodyPr/>
          <a:lstStyle/>
          <a:p>
            <a:endParaRPr lang="en-US"/>
          </a:p>
        </p:txBody>
      </p:sp>
      <p:sp>
        <p:nvSpPr>
          <p:cNvPr id="4" name="Freeform 4"/>
          <p:cNvSpPr/>
          <p:nvPr/>
        </p:nvSpPr>
        <p:spPr>
          <a:xfrm>
            <a:off x="2826556" y="4727428"/>
            <a:ext cx="1201257" cy="832143"/>
          </a:xfrm>
          <a:custGeom>
            <a:avLst/>
            <a:gdLst/>
            <a:ahLst/>
            <a:cxnLst/>
            <a:rect l="l" t="t" r="r" b="b"/>
            <a:pathLst>
              <a:path w="1201257" h="832143">
                <a:moveTo>
                  <a:pt x="0" y="0"/>
                </a:moveTo>
                <a:lnTo>
                  <a:pt x="1201257" y="0"/>
                </a:lnTo>
                <a:lnTo>
                  <a:pt x="1201257" y="832144"/>
                </a:lnTo>
                <a:lnTo>
                  <a:pt x="0" y="832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6884411" y="4519930"/>
            <a:ext cx="10374889" cy="1180465"/>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In other words, the </a:t>
            </a:r>
            <a:r>
              <a:rPr lang="en-US" sz="3399" b="1" dirty="0">
                <a:solidFill>
                  <a:srgbClr val="000000"/>
                </a:solidFill>
                <a:latin typeface="Canva Sans Bold"/>
                <a:ea typeface="Canva Sans Bold"/>
                <a:cs typeface="Canva Sans Bold"/>
                <a:sym typeface="Canva Sans Bold"/>
              </a:rPr>
              <a:t>structure of the problem</a:t>
            </a:r>
            <a:r>
              <a:rPr lang="en-US" sz="3399" dirty="0">
                <a:solidFill>
                  <a:srgbClr val="000000"/>
                </a:solidFill>
                <a:latin typeface="Canva Sans"/>
                <a:ea typeface="Canva Sans"/>
                <a:cs typeface="Canva Sans"/>
                <a:sym typeface="Canva Sans"/>
              </a:rPr>
              <a:t> changes.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27363" y="3872044"/>
            <a:ext cx="2400293" cy="2400293"/>
          </a:xfrm>
          <a:custGeom>
            <a:avLst/>
            <a:gdLst/>
            <a:ahLst/>
            <a:cxnLst/>
            <a:rect l="l" t="t" r="r" b="b"/>
            <a:pathLst>
              <a:path w="2400293" h="2400293">
                <a:moveTo>
                  <a:pt x="0" y="0"/>
                </a:moveTo>
                <a:lnTo>
                  <a:pt x="2400293" y="0"/>
                </a:lnTo>
                <a:lnTo>
                  <a:pt x="2400293" y="2400293"/>
                </a:lnTo>
                <a:lnTo>
                  <a:pt x="0" y="2400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12732" y="3717559"/>
            <a:ext cx="3029556" cy="3029556"/>
          </a:xfrm>
          <a:custGeom>
            <a:avLst/>
            <a:gdLst/>
            <a:ahLst/>
            <a:cxnLst/>
            <a:rect l="l" t="t" r="r" b="b"/>
            <a:pathLst>
              <a:path w="3029556" h="3029556">
                <a:moveTo>
                  <a:pt x="0" y="0"/>
                </a:moveTo>
                <a:lnTo>
                  <a:pt x="3029556" y="0"/>
                </a:lnTo>
                <a:lnTo>
                  <a:pt x="3029556" y="3029555"/>
                </a:lnTo>
                <a:lnTo>
                  <a:pt x="0" y="3029555"/>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6884411" y="4308729"/>
            <a:ext cx="10374889" cy="1805302"/>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Rather than predicting a </a:t>
            </a:r>
            <a:r>
              <a:rPr lang="en-US" sz="3399" b="1" dirty="0">
                <a:solidFill>
                  <a:srgbClr val="000000"/>
                </a:solidFill>
                <a:latin typeface="Canva Sans Bold"/>
                <a:ea typeface="Canva Sans Bold"/>
                <a:cs typeface="Canva Sans Bold"/>
                <a:sym typeface="Canva Sans Bold"/>
              </a:rPr>
              <a:t>static snapshot</a:t>
            </a:r>
            <a:r>
              <a:rPr lang="en-US" sz="3399" dirty="0">
                <a:solidFill>
                  <a:srgbClr val="000000"/>
                </a:solidFill>
                <a:latin typeface="Canva Sans"/>
                <a:ea typeface="Canva Sans"/>
                <a:cs typeface="Canva Sans"/>
                <a:sym typeface="Canva Sans"/>
              </a:rPr>
              <a:t> of the world, we want to understand the </a:t>
            </a:r>
            <a:r>
              <a:rPr lang="en-US" sz="3399" b="1" dirty="0">
                <a:solidFill>
                  <a:srgbClr val="000000"/>
                </a:solidFill>
                <a:latin typeface="Canva Sans Bold"/>
                <a:ea typeface="Canva Sans Bold"/>
                <a:cs typeface="Canva Sans Bold"/>
                <a:sym typeface="Canva Sans Bold"/>
              </a:rPr>
              <a:t>effects</a:t>
            </a:r>
            <a:r>
              <a:rPr lang="en-US" sz="3399" dirty="0">
                <a:solidFill>
                  <a:srgbClr val="000000"/>
                </a:solidFill>
                <a:latin typeface="Canva Sans"/>
                <a:ea typeface="Canva Sans"/>
                <a:cs typeface="Canva Sans"/>
                <a:sym typeface="Canva Sans"/>
              </a:rPr>
              <a:t> of our (or someone else’s) </a:t>
            </a:r>
            <a:r>
              <a:rPr lang="en-US" sz="3399" b="1" dirty="0">
                <a:solidFill>
                  <a:srgbClr val="000000"/>
                </a:solidFill>
                <a:latin typeface="Canva Sans Bold"/>
                <a:ea typeface="Canva Sans Bold"/>
                <a:cs typeface="Canva Sans Bold"/>
                <a:sym typeface="Canva Sans Bold"/>
              </a:rPr>
              <a:t>actions.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18095" r="-18095"/>
              </a:stretch>
            </a:blipFill>
          </p:spPr>
          <p:txBody>
            <a:bodyPr/>
            <a:lstStyle/>
            <a:p>
              <a:endParaRPr lang="en-US"/>
            </a:p>
          </p:txBody>
        </p:sp>
      </p:grpSp>
      <p:sp>
        <p:nvSpPr>
          <p:cNvPr id="4" name="TextBox 4"/>
          <p:cNvSpPr txBox="1"/>
          <p:nvPr/>
        </p:nvSpPr>
        <p:spPr>
          <a:xfrm>
            <a:off x="1028700" y="4346575"/>
            <a:ext cx="10858500" cy="2432025"/>
          </a:xfrm>
          <a:prstGeom prst="rect">
            <a:avLst/>
          </a:prstGeom>
        </p:spPr>
        <p:txBody>
          <a:bodyPr lIns="0" tIns="0" rIns="0" bIns="0" rtlCol="0" anchor="t">
            <a:spAutoFit/>
          </a:bodyPr>
          <a:lstStyle/>
          <a:p>
            <a:pPr algn="l">
              <a:lnSpc>
                <a:spcPts val="9799"/>
              </a:lnSpc>
            </a:pPr>
            <a:r>
              <a:rPr lang="en-US" sz="6998">
                <a:solidFill>
                  <a:srgbClr val="FFFFFF"/>
                </a:solidFill>
                <a:latin typeface="Outfit"/>
                <a:ea typeface="Outfit"/>
                <a:cs typeface="Outfit"/>
                <a:sym typeface="Outfit"/>
              </a:rPr>
              <a:t>Section 01: </a:t>
            </a:r>
            <a:r>
              <a:rPr lang="en-US" sz="6998" b="1">
                <a:solidFill>
                  <a:srgbClr val="FFFFFF"/>
                </a:solidFill>
                <a:latin typeface="Outfit Bold"/>
                <a:ea typeface="Outfit Bold"/>
                <a:cs typeface="Outfit Bold"/>
                <a:sym typeface="Outfit Bold"/>
              </a:rPr>
              <a:t>The Basics of Causal Thinking</a:t>
            </a:r>
          </a:p>
        </p:txBody>
      </p:sp>
      <p:grpSp>
        <p:nvGrpSpPr>
          <p:cNvPr id="5" name="Group 5"/>
          <p:cNvGrpSpPr/>
          <p:nvPr/>
        </p:nvGrpSpPr>
        <p:grpSpPr>
          <a:xfrm>
            <a:off x="1009650" y="4252160"/>
            <a:ext cx="11399520" cy="38100"/>
            <a:chOff x="0" y="0"/>
            <a:chExt cx="15199360" cy="50800"/>
          </a:xfrm>
        </p:grpSpPr>
        <p:sp>
          <p:nvSpPr>
            <p:cNvPr id="6" name="Freeform 6"/>
            <p:cNvSpPr/>
            <p:nvPr/>
          </p:nvSpPr>
          <p:spPr>
            <a:xfrm>
              <a:off x="25400" y="0"/>
              <a:ext cx="15148561" cy="50800"/>
            </a:xfrm>
            <a:custGeom>
              <a:avLst/>
              <a:gdLst/>
              <a:ahLst/>
              <a:cxnLst/>
              <a:rect l="l" t="t" r="r" b="b"/>
              <a:pathLst>
                <a:path w="15148561" h="50800">
                  <a:moveTo>
                    <a:pt x="0" y="0"/>
                  </a:moveTo>
                  <a:lnTo>
                    <a:pt x="15148561" y="0"/>
                  </a:lnTo>
                  <a:lnTo>
                    <a:pt x="15148561" y="50800"/>
                  </a:lnTo>
                  <a:lnTo>
                    <a:pt x="0" y="50800"/>
                  </a:lnTo>
                  <a:close/>
                </a:path>
              </a:pathLst>
            </a:custGeom>
            <a:solidFill>
              <a:srgbClr val="FFFFFF"/>
            </a:solidFill>
          </p:spPr>
          <p:txBody>
            <a:bodyPr/>
            <a:lstStyle/>
            <a:p>
              <a:endParaRPr lang="en-US"/>
            </a:p>
          </p:txBody>
        </p:sp>
      </p:grpSp>
      <p:sp>
        <p:nvSpPr>
          <p:cNvPr id="7" name="Freeform 7"/>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6719" y="2713021"/>
            <a:ext cx="7776972" cy="8229600"/>
          </a:xfrm>
          <a:custGeom>
            <a:avLst/>
            <a:gdLst/>
            <a:ahLst/>
            <a:cxnLst/>
            <a:rect l="l" t="t" r="r" b="b"/>
            <a:pathLst>
              <a:path w="7776972" h="8229600">
                <a:moveTo>
                  <a:pt x="0" y="0"/>
                </a:moveTo>
                <a:lnTo>
                  <a:pt x="7776972" y="0"/>
                </a:lnTo>
                <a:lnTo>
                  <a:pt x="7776972"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8239" y="684693"/>
            <a:ext cx="17071523" cy="935775"/>
          </a:xfrm>
          <a:prstGeom prst="rect">
            <a:avLst/>
          </a:prstGeom>
        </p:spPr>
        <p:txBody>
          <a:bodyPr lIns="0" tIns="0" rIns="0" bIns="0" rtlCol="0" anchor="t">
            <a:spAutoFit/>
          </a:bodyPr>
          <a:lstStyle/>
          <a:p>
            <a:pPr algn="ctr">
              <a:lnSpc>
                <a:spcPts val="7746"/>
              </a:lnSpc>
            </a:pPr>
            <a:r>
              <a:rPr lang="en-US" sz="5533" b="1">
                <a:solidFill>
                  <a:srgbClr val="000000"/>
                </a:solidFill>
                <a:latin typeface="Canva Sans Bold"/>
                <a:ea typeface="Canva Sans Bold"/>
                <a:cs typeface="Canva Sans Bold"/>
                <a:sym typeface="Canva Sans Bold"/>
              </a:rPr>
              <a:t>Fire alarm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
        <p:nvSpPr>
          <p:cNvPr id="3" name="Freeform 3"/>
          <p:cNvSpPr/>
          <p:nvPr/>
        </p:nvSpPr>
        <p:spPr>
          <a:xfrm>
            <a:off x="2514600" y="3395165"/>
            <a:ext cx="2791564" cy="2791564"/>
          </a:xfrm>
          <a:custGeom>
            <a:avLst/>
            <a:gdLst/>
            <a:ahLst/>
            <a:cxnLst/>
            <a:rect l="l" t="t" r="r" b="b"/>
            <a:pathLst>
              <a:path w="2791564" h="2791564">
                <a:moveTo>
                  <a:pt x="0" y="0"/>
                </a:moveTo>
                <a:lnTo>
                  <a:pt x="2791564" y="0"/>
                </a:lnTo>
                <a:lnTo>
                  <a:pt x="2791564" y="2791564"/>
                </a:lnTo>
                <a:lnTo>
                  <a:pt x="0" y="2791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2689134" y="3553346"/>
            <a:ext cx="2442495" cy="2442485"/>
            <a:chOff x="0" y="0"/>
            <a:chExt cx="3256660" cy="3256646"/>
          </a:xfrm>
        </p:grpSpPr>
        <p:sp>
          <p:nvSpPr>
            <p:cNvPr id="5" name="Freeform 5"/>
            <p:cNvSpPr/>
            <p:nvPr/>
          </p:nvSpPr>
          <p:spPr>
            <a:xfrm>
              <a:off x="0" y="0"/>
              <a:ext cx="3256661" cy="3256661"/>
            </a:xfrm>
            <a:custGeom>
              <a:avLst/>
              <a:gdLst/>
              <a:ahLst/>
              <a:cxnLst/>
              <a:rect l="l" t="t" r="r" b="b"/>
              <a:pathLst>
                <a:path w="3256661" h="3256661">
                  <a:moveTo>
                    <a:pt x="3256661" y="1628394"/>
                  </a:moveTo>
                  <a:cubicBezTo>
                    <a:pt x="3256661" y="2527681"/>
                    <a:pt x="2527681" y="3256661"/>
                    <a:pt x="1628394" y="3256661"/>
                  </a:cubicBezTo>
                  <a:cubicBezTo>
                    <a:pt x="729107" y="3256661"/>
                    <a:pt x="0" y="2527554"/>
                    <a:pt x="0" y="1628394"/>
                  </a:cubicBezTo>
                  <a:cubicBezTo>
                    <a:pt x="0" y="729234"/>
                    <a:pt x="728980" y="0"/>
                    <a:pt x="1628267" y="0"/>
                  </a:cubicBezTo>
                  <a:cubicBezTo>
                    <a:pt x="2527554" y="0"/>
                    <a:pt x="3256661" y="728980"/>
                    <a:pt x="3256661" y="1628394"/>
                  </a:cubicBezTo>
                  <a:close/>
                </a:path>
              </a:pathLst>
            </a:custGeom>
            <a:blipFill>
              <a:blip r:embed="rId7"/>
              <a:stretch>
                <a:fillRect/>
              </a:stretch>
            </a:blipFill>
          </p:spPr>
          <p:txBody>
            <a:bodyPr/>
            <a:lstStyle/>
            <a:p>
              <a:endParaRPr lang="en-US"/>
            </a:p>
          </p:txBody>
        </p:sp>
      </p:grpSp>
      <p:grpSp>
        <p:nvGrpSpPr>
          <p:cNvPr id="7" name="Group 7"/>
          <p:cNvGrpSpPr/>
          <p:nvPr/>
        </p:nvGrpSpPr>
        <p:grpSpPr>
          <a:xfrm>
            <a:off x="2151872" y="6812263"/>
            <a:ext cx="3453961" cy="57150"/>
            <a:chOff x="0" y="0"/>
            <a:chExt cx="4605281" cy="76200"/>
          </a:xfrm>
        </p:grpSpPr>
        <p:sp>
          <p:nvSpPr>
            <p:cNvPr id="8" name="Freeform 8"/>
            <p:cNvSpPr/>
            <p:nvPr/>
          </p:nvSpPr>
          <p:spPr>
            <a:xfrm>
              <a:off x="25273" y="0"/>
              <a:ext cx="4554728" cy="76200"/>
            </a:xfrm>
            <a:custGeom>
              <a:avLst/>
              <a:gdLst/>
              <a:ahLst/>
              <a:cxnLst/>
              <a:rect l="l" t="t" r="r" b="b"/>
              <a:pathLst>
                <a:path w="4554728" h="76200">
                  <a:moveTo>
                    <a:pt x="254" y="0"/>
                  </a:moveTo>
                  <a:lnTo>
                    <a:pt x="4554728" y="25400"/>
                  </a:lnTo>
                  <a:lnTo>
                    <a:pt x="4554474" y="76200"/>
                  </a:lnTo>
                  <a:lnTo>
                    <a:pt x="0" y="50800"/>
                  </a:lnTo>
                  <a:close/>
                </a:path>
              </a:pathLst>
            </a:custGeom>
            <a:solidFill>
              <a:srgbClr val="FFFFFF"/>
            </a:solidFill>
          </p:spPr>
          <p:txBody>
            <a:bodyPr/>
            <a:lstStyle/>
            <a:p>
              <a:endParaRPr lang="en-US"/>
            </a:p>
          </p:txBody>
        </p:sp>
      </p:grpSp>
      <p:sp>
        <p:nvSpPr>
          <p:cNvPr id="9" name="Freeform 9"/>
          <p:cNvSpPr/>
          <p:nvPr/>
        </p:nvSpPr>
        <p:spPr>
          <a:xfrm>
            <a:off x="7797872" y="6731872"/>
            <a:ext cx="1497483" cy="1497483"/>
          </a:xfrm>
          <a:custGeom>
            <a:avLst/>
            <a:gdLst/>
            <a:ahLst/>
            <a:cxnLst/>
            <a:rect l="l" t="t" r="r" b="b"/>
            <a:pathLst>
              <a:path w="1497483" h="1497483">
                <a:moveTo>
                  <a:pt x="0" y="0"/>
                </a:moveTo>
                <a:lnTo>
                  <a:pt x="1497483" y="0"/>
                </a:lnTo>
                <a:lnTo>
                  <a:pt x="1497483" y="1497482"/>
                </a:lnTo>
                <a:lnTo>
                  <a:pt x="0" y="1497482"/>
                </a:lnTo>
                <a:lnTo>
                  <a:pt x="0" y="0"/>
                </a:lnTo>
                <a:close/>
              </a:path>
            </a:pathLst>
          </a:custGeom>
          <a:blipFill>
            <a:blip r:embed="rId8"/>
            <a:stretch>
              <a:fillRect/>
            </a:stretch>
          </a:blipFill>
        </p:spPr>
        <p:txBody>
          <a:bodyPr/>
          <a:lstStyle/>
          <a:p>
            <a:endParaRPr lang="en-US"/>
          </a:p>
        </p:txBody>
      </p:sp>
      <p:sp>
        <p:nvSpPr>
          <p:cNvPr id="10" name="Freeform 10"/>
          <p:cNvSpPr/>
          <p:nvPr/>
        </p:nvSpPr>
        <p:spPr>
          <a:xfrm>
            <a:off x="7797872" y="5613212"/>
            <a:ext cx="1749482" cy="899040"/>
          </a:xfrm>
          <a:custGeom>
            <a:avLst/>
            <a:gdLst/>
            <a:ahLst/>
            <a:cxnLst/>
            <a:rect l="l" t="t" r="r" b="b"/>
            <a:pathLst>
              <a:path w="1749482" h="899040">
                <a:moveTo>
                  <a:pt x="0" y="0"/>
                </a:moveTo>
                <a:lnTo>
                  <a:pt x="1749482" y="0"/>
                </a:lnTo>
                <a:lnTo>
                  <a:pt x="1749482" y="899039"/>
                </a:lnTo>
                <a:lnTo>
                  <a:pt x="0" y="899039"/>
                </a:lnTo>
                <a:lnTo>
                  <a:pt x="0" y="0"/>
                </a:lnTo>
                <a:close/>
              </a:path>
            </a:pathLst>
          </a:custGeom>
          <a:blipFill>
            <a:blip r:embed="rId9"/>
            <a:stretch>
              <a:fillRect/>
            </a:stretch>
          </a:blipFill>
        </p:spPr>
        <p:txBody>
          <a:bodyPr/>
          <a:lstStyle/>
          <a:p>
            <a:endParaRPr lang="en-US"/>
          </a:p>
        </p:txBody>
      </p:sp>
      <p:sp>
        <p:nvSpPr>
          <p:cNvPr id="11" name="Freeform 11"/>
          <p:cNvSpPr/>
          <p:nvPr/>
        </p:nvSpPr>
        <p:spPr>
          <a:xfrm>
            <a:off x="9776263" y="5426770"/>
            <a:ext cx="3363492" cy="1109952"/>
          </a:xfrm>
          <a:custGeom>
            <a:avLst/>
            <a:gdLst/>
            <a:ahLst/>
            <a:cxnLst/>
            <a:rect l="l" t="t" r="r" b="b"/>
            <a:pathLst>
              <a:path w="3363492" h="1109952">
                <a:moveTo>
                  <a:pt x="0" y="0"/>
                </a:moveTo>
                <a:lnTo>
                  <a:pt x="3363492" y="0"/>
                </a:lnTo>
                <a:lnTo>
                  <a:pt x="3363492" y="1109952"/>
                </a:lnTo>
                <a:lnTo>
                  <a:pt x="0" y="1109952"/>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2170922" y="6133598"/>
            <a:ext cx="3478918" cy="613410"/>
          </a:xfrm>
          <a:prstGeom prst="rect">
            <a:avLst/>
          </a:prstGeom>
        </p:spPr>
        <p:txBody>
          <a:bodyPr lIns="0" tIns="0" rIns="0" bIns="0" rtlCol="0" anchor="t">
            <a:spAutoFit/>
          </a:bodyPr>
          <a:lstStyle/>
          <a:p>
            <a:pPr algn="ctr">
              <a:lnSpc>
                <a:spcPts val="5040"/>
              </a:lnSpc>
            </a:pPr>
            <a:r>
              <a:rPr lang="en-US" sz="3600">
                <a:solidFill>
                  <a:srgbClr val="FFFFFF"/>
                </a:solidFill>
                <a:latin typeface="Outfit"/>
                <a:ea typeface="Outfit"/>
                <a:cs typeface="Outfit"/>
                <a:sym typeface="Outfit"/>
              </a:rPr>
              <a:t>Alex Molak</a:t>
            </a:r>
          </a:p>
        </p:txBody>
      </p:sp>
      <p:sp>
        <p:nvSpPr>
          <p:cNvPr id="13" name="TextBox 13"/>
          <p:cNvSpPr txBox="1"/>
          <p:nvPr/>
        </p:nvSpPr>
        <p:spPr>
          <a:xfrm>
            <a:off x="8732720" y="2728415"/>
            <a:ext cx="5458020" cy="666750"/>
          </a:xfrm>
          <a:prstGeom prst="rect">
            <a:avLst/>
          </a:prstGeom>
        </p:spPr>
        <p:txBody>
          <a:bodyPr lIns="0" tIns="0" rIns="0" bIns="0" rtlCol="0" anchor="t">
            <a:spAutoFit/>
          </a:bodyPr>
          <a:lstStyle/>
          <a:p>
            <a:pPr algn="l">
              <a:lnSpc>
                <a:spcPts val="5280"/>
              </a:lnSpc>
            </a:pPr>
            <a:r>
              <a:rPr lang="en-US" sz="4400">
                <a:solidFill>
                  <a:srgbClr val="FFFFFF"/>
                </a:solidFill>
                <a:latin typeface="Outfit"/>
                <a:ea typeface="Outfit"/>
                <a:cs typeface="Outfit"/>
                <a:sym typeface="Outfit"/>
              </a:rPr>
              <a:t>About</a:t>
            </a:r>
            <a:r>
              <a:rPr lang="en-US" sz="4400">
                <a:solidFill>
                  <a:srgbClr val="000000"/>
                </a:solidFill>
                <a:latin typeface="Outfit"/>
                <a:ea typeface="Outfit"/>
                <a:cs typeface="Outfit"/>
                <a:sym typeface="Outfit"/>
              </a:rPr>
              <a:t> </a:t>
            </a:r>
            <a:r>
              <a:rPr lang="en-US" sz="4400">
                <a:solidFill>
                  <a:srgbClr val="00CD8F"/>
                </a:solidFill>
                <a:latin typeface="Outfit"/>
                <a:ea typeface="Outfit"/>
                <a:cs typeface="Outfit"/>
                <a:sym typeface="Outfit"/>
              </a:rPr>
              <a:t>Alex</a:t>
            </a:r>
          </a:p>
        </p:txBody>
      </p:sp>
      <p:sp>
        <p:nvSpPr>
          <p:cNvPr id="14" name="TextBox 14"/>
          <p:cNvSpPr txBox="1"/>
          <p:nvPr/>
        </p:nvSpPr>
        <p:spPr>
          <a:xfrm>
            <a:off x="8732720" y="3557479"/>
            <a:ext cx="8435139" cy="1219200"/>
          </a:xfrm>
          <a:prstGeom prst="rect">
            <a:avLst/>
          </a:prstGeom>
        </p:spPr>
        <p:txBody>
          <a:bodyPr lIns="0" tIns="0" rIns="0" bIns="0" rtlCol="0" anchor="t">
            <a:spAutoFit/>
          </a:bodyPr>
          <a:lstStyle/>
          <a:p>
            <a:pPr marL="241046" lvl="1" indent="-120523" algn="l">
              <a:lnSpc>
                <a:spcPts val="2400"/>
              </a:lnSpc>
              <a:buFont typeface="Arial"/>
              <a:buChar char="•"/>
            </a:pPr>
            <a:r>
              <a:rPr lang="en-US" sz="2000">
                <a:solidFill>
                  <a:srgbClr val="FFFFFF"/>
                </a:solidFill>
                <a:latin typeface="Outfit"/>
                <a:ea typeface="Outfit"/>
                <a:cs typeface="Outfit"/>
                <a:sym typeface="Outfit"/>
              </a:rPr>
              <a:t>Founder of </a:t>
            </a:r>
            <a:r>
              <a:rPr lang="en-US" sz="2000" b="1">
                <a:solidFill>
                  <a:srgbClr val="FFFFFF"/>
                </a:solidFill>
                <a:latin typeface="Outfit Bold"/>
                <a:ea typeface="Outfit Bold"/>
                <a:cs typeface="Outfit Bold"/>
                <a:sym typeface="Outfit Bold"/>
              </a:rPr>
              <a:t>CausalPython.io</a:t>
            </a:r>
          </a:p>
          <a:p>
            <a:pPr marL="241046" lvl="1" indent="-120523" algn="l">
              <a:lnSpc>
                <a:spcPts val="2400"/>
              </a:lnSpc>
              <a:buFont typeface="Arial"/>
              <a:buChar char="•"/>
            </a:pPr>
            <a:r>
              <a:rPr lang="en-US" sz="2000">
                <a:solidFill>
                  <a:srgbClr val="FFFFFF"/>
                </a:solidFill>
                <a:latin typeface="Outfit"/>
                <a:ea typeface="Outfit"/>
                <a:cs typeface="Outfit"/>
                <a:sym typeface="Outfit"/>
              </a:rPr>
              <a:t>Host at </a:t>
            </a:r>
            <a:r>
              <a:rPr lang="en-US" sz="2000" b="1">
                <a:solidFill>
                  <a:srgbClr val="FFFFFF"/>
                </a:solidFill>
                <a:latin typeface="Outfit Bold"/>
                <a:ea typeface="Outfit Bold"/>
                <a:cs typeface="Outfit Bold"/>
                <a:sym typeface="Outfit Bold"/>
              </a:rPr>
              <a:t>Causal Bandits Podcast</a:t>
            </a:r>
          </a:p>
          <a:p>
            <a:pPr marL="241046" lvl="1" indent="-120523" algn="l">
              <a:lnSpc>
                <a:spcPts val="2400"/>
              </a:lnSpc>
              <a:buFont typeface="Arial"/>
              <a:buChar char="•"/>
            </a:pPr>
            <a:r>
              <a:rPr lang="en-US" sz="2000" b="1">
                <a:solidFill>
                  <a:srgbClr val="FFFFFF"/>
                </a:solidFill>
                <a:latin typeface="Outfit Bold"/>
                <a:ea typeface="Outfit Bold"/>
                <a:cs typeface="Outfit Bold"/>
                <a:sym typeface="Outfit Bold"/>
              </a:rPr>
              <a:t>Senior Data Science Consultant </a:t>
            </a:r>
            <a:r>
              <a:rPr lang="en-US" sz="2000">
                <a:solidFill>
                  <a:srgbClr val="FFFFFF"/>
                </a:solidFill>
                <a:latin typeface="Outfit"/>
                <a:ea typeface="Outfit"/>
                <a:cs typeface="Outfit"/>
                <a:sym typeface="Outfit"/>
              </a:rPr>
              <a:t>at </a:t>
            </a:r>
            <a:r>
              <a:rPr lang="en-US" sz="2000" b="1">
                <a:solidFill>
                  <a:srgbClr val="FFFFFF"/>
                </a:solidFill>
                <a:latin typeface="Outfit Bold"/>
                <a:ea typeface="Outfit Bold"/>
                <a:cs typeface="Outfit Bold"/>
                <a:sym typeface="Outfit Bold"/>
              </a:rPr>
              <a:t>Lingaro</a:t>
            </a:r>
          </a:p>
          <a:p>
            <a:pPr marL="241300" lvl="1" indent="-120650" algn="l">
              <a:lnSpc>
                <a:spcPts val="2400"/>
              </a:lnSpc>
              <a:buFont typeface="Arial"/>
              <a:buChar char="•"/>
            </a:pPr>
            <a:r>
              <a:rPr lang="en-US" sz="2000">
                <a:solidFill>
                  <a:srgbClr val="FFFFFF"/>
                </a:solidFill>
                <a:latin typeface="Outfit"/>
                <a:ea typeface="Outfit"/>
                <a:cs typeface="Outfit"/>
                <a:sym typeface="Outfit"/>
              </a:rPr>
              <a:t>Causal ML </a:t>
            </a:r>
            <a:r>
              <a:rPr lang="en-US" sz="2000" b="1">
                <a:solidFill>
                  <a:srgbClr val="FFFFFF"/>
                </a:solidFill>
                <a:latin typeface="Outfit Bold"/>
                <a:ea typeface="Outfit Bold"/>
                <a:cs typeface="Outfit Bold"/>
                <a:sym typeface="Outfit Bold"/>
              </a:rPr>
              <a:t>Tutor </a:t>
            </a:r>
            <a:r>
              <a:rPr lang="en-US" sz="2000">
                <a:solidFill>
                  <a:srgbClr val="FFFFFF"/>
                </a:solidFill>
                <a:latin typeface="Outfit"/>
                <a:ea typeface="Outfit"/>
                <a:cs typeface="Outfit"/>
                <a:sym typeface="Outfit"/>
              </a:rPr>
              <a:t>at </a:t>
            </a:r>
            <a:r>
              <a:rPr lang="en-US" sz="2000" b="1">
                <a:solidFill>
                  <a:srgbClr val="FFFFFF"/>
                </a:solidFill>
                <a:latin typeface="Outfit Bold"/>
                <a:ea typeface="Outfit Bold"/>
                <a:cs typeface="Outfit Bold"/>
                <a:sym typeface="Outfit Bold"/>
              </a:rPr>
              <a:t>University of Oxford</a:t>
            </a:r>
          </a:p>
        </p:txBody>
      </p:sp>
      <p:sp>
        <p:nvSpPr>
          <p:cNvPr id="15" name="Freeform 15"/>
          <p:cNvSpPr/>
          <p:nvPr/>
        </p:nvSpPr>
        <p:spPr>
          <a:xfrm>
            <a:off x="10080072" y="6536722"/>
            <a:ext cx="2179973" cy="2179973"/>
          </a:xfrm>
          <a:custGeom>
            <a:avLst/>
            <a:gdLst/>
            <a:ahLst/>
            <a:cxnLst/>
            <a:rect l="l" t="t" r="r" b="b"/>
            <a:pathLst>
              <a:path w="2179973" h="2179973">
                <a:moveTo>
                  <a:pt x="0" y="0"/>
                </a:moveTo>
                <a:lnTo>
                  <a:pt x="2179972" y="0"/>
                </a:lnTo>
                <a:lnTo>
                  <a:pt x="2179972" y="2179973"/>
                </a:lnTo>
                <a:lnTo>
                  <a:pt x="0" y="2179973"/>
                </a:lnTo>
                <a:lnTo>
                  <a:pt x="0" y="0"/>
                </a:lnTo>
                <a:close/>
              </a:path>
            </a:pathLst>
          </a:custGeom>
          <a:blipFill>
            <a:blip r:embed="rId11"/>
            <a:stretch>
              <a:fillRect/>
            </a:stretch>
          </a:blipFill>
        </p:spPr>
        <p:txBody>
          <a:bodyPr/>
          <a:lstStyle/>
          <a:p>
            <a:endParaRPr lang="en-US"/>
          </a:p>
        </p:txBody>
      </p:sp>
      <p:sp>
        <p:nvSpPr>
          <p:cNvPr id="16" name="TextBox 6">
            <a:extLst>
              <a:ext uri="{FF2B5EF4-FFF2-40B4-BE49-F238E27FC236}">
                <a16:creationId xmlns:a16="http://schemas.microsoft.com/office/drawing/2014/main" id="{A0D5A0BC-CE80-8B05-7C86-49ED06AE2F89}"/>
              </a:ext>
            </a:extLst>
          </p:cNvPr>
          <p:cNvSpPr txBox="1"/>
          <p:nvPr/>
        </p:nvSpPr>
        <p:spPr>
          <a:xfrm>
            <a:off x="2170922" y="6820368"/>
            <a:ext cx="3478918" cy="1275286"/>
          </a:xfrm>
          <a:prstGeom prst="rect">
            <a:avLst/>
          </a:prstGeom>
        </p:spPr>
        <p:txBody>
          <a:bodyPr lIns="0" tIns="0" rIns="0" bIns="0" rtlCol="0" anchor="t">
            <a:spAutoFit/>
          </a:bodyPr>
          <a:lstStyle/>
          <a:p>
            <a:pPr algn="ctr">
              <a:lnSpc>
                <a:spcPts val="3358"/>
              </a:lnSpc>
            </a:pPr>
            <a:r>
              <a:rPr lang="en-US" sz="2400" dirty="0">
                <a:solidFill>
                  <a:srgbClr val="FFFFFF"/>
                </a:solidFill>
                <a:latin typeface="Outfit"/>
                <a:ea typeface="Outfit"/>
                <a:cs typeface="Outfit"/>
                <a:sym typeface="Outfit"/>
              </a:rPr>
              <a:t>Founder @ CausalPython.io || Senior Data Scientist @ Lingaro</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6719" y="2713021"/>
            <a:ext cx="7776972" cy="8229600"/>
          </a:xfrm>
          <a:custGeom>
            <a:avLst/>
            <a:gdLst/>
            <a:ahLst/>
            <a:cxnLst/>
            <a:rect l="l" t="t" r="r" b="b"/>
            <a:pathLst>
              <a:path w="7776972" h="8229600">
                <a:moveTo>
                  <a:pt x="0" y="0"/>
                </a:moveTo>
                <a:lnTo>
                  <a:pt x="7776972" y="0"/>
                </a:lnTo>
                <a:lnTo>
                  <a:pt x="7776972"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8239" y="684693"/>
            <a:ext cx="17071523" cy="935775"/>
          </a:xfrm>
          <a:prstGeom prst="rect">
            <a:avLst/>
          </a:prstGeom>
        </p:spPr>
        <p:txBody>
          <a:bodyPr lIns="0" tIns="0" rIns="0" bIns="0" rtlCol="0" anchor="t">
            <a:spAutoFit/>
          </a:bodyPr>
          <a:lstStyle/>
          <a:p>
            <a:pPr algn="ctr">
              <a:lnSpc>
                <a:spcPts val="7746"/>
              </a:lnSpc>
            </a:pPr>
            <a:r>
              <a:rPr lang="en-US" sz="5533" b="1">
                <a:solidFill>
                  <a:srgbClr val="000000"/>
                </a:solidFill>
                <a:latin typeface="Canva Sans Bold"/>
                <a:ea typeface="Canva Sans Bold"/>
                <a:cs typeface="Canva Sans Bold"/>
                <a:sym typeface="Canva Sans Bold"/>
              </a:rPr>
              <a:t>Fire alarm</a:t>
            </a:r>
          </a:p>
        </p:txBody>
      </p:sp>
      <p:sp>
        <p:nvSpPr>
          <p:cNvPr id="4" name="TextBox 4"/>
          <p:cNvSpPr txBox="1"/>
          <p:nvPr/>
        </p:nvSpPr>
        <p:spPr>
          <a:xfrm>
            <a:off x="6986207" y="2612136"/>
            <a:ext cx="9752922" cy="3205353"/>
          </a:xfrm>
          <a:prstGeom prst="rect">
            <a:avLst/>
          </a:prstGeom>
        </p:spPr>
        <p:txBody>
          <a:bodyPr lIns="0" tIns="0" rIns="0" bIns="0" rtlCol="0" anchor="t">
            <a:spAutoFit/>
          </a:bodyPr>
          <a:lstStyle/>
          <a:p>
            <a:pPr algn="ctr">
              <a:lnSpc>
                <a:spcPts val="4896"/>
              </a:lnSpc>
            </a:pPr>
            <a:endParaRPr/>
          </a:p>
          <a:p>
            <a:pPr algn="ctr">
              <a:lnSpc>
                <a:spcPts val="4896"/>
              </a:lnSpc>
            </a:pPr>
            <a:endParaRPr/>
          </a:p>
          <a:p>
            <a:pPr marL="868680" lvl="1" indent="-434340" algn="l">
              <a:lnSpc>
                <a:spcPts val="4896"/>
              </a:lnSpc>
              <a:buFont typeface="Arial"/>
              <a:buChar char="•"/>
            </a:pPr>
            <a:r>
              <a:rPr lang="en-US" sz="4800">
                <a:solidFill>
                  <a:srgbClr val="262626"/>
                </a:solidFill>
                <a:latin typeface="Calibri (MS)"/>
                <a:ea typeface="Calibri (MS)"/>
                <a:cs typeface="Calibri (MS)"/>
                <a:sym typeface="Calibri (MS)"/>
              </a:rPr>
              <a:t>Fire 🔥</a:t>
            </a:r>
          </a:p>
          <a:p>
            <a:pPr algn="l">
              <a:lnSpc>
                <a:spcPts val="4896"/>
              </a:lnSpc>
            </a:pPr>
            <a:endParaRPr lang="en-US" sz="4800">
              <a:solidFill>
                <a:srgbClr val="262626"/>
              </a:solidFill>
              <a:latin typeface="Calibri (MS)"/>
              <a:ea typeface="Calibri (MS)"/>
              <a:cs typeface="Calibri (MS)"/>
              <a:sym typeface="Calibri (MS)"/>
            </a:endParaRPr>
          </a:p>
          <a:p>
            <a:pPr marL="868680" lvl="1" indent="-434340" algn="ctr">
              <a:lnSpc>
                <a:spcPts val="4896"/>
              </a:lnSpc>
            </a:pPr>
            <a:endParaRPr lang="en-US" sz="4800">
              <a:solidFill>
                <a:srgbClr val="262626"/>
              </a:solidFill>
              <a:latin typeface="Calibri (MS)"/>
              <a:ea typeface="Calibri (MS)"/>
              <a:cs typeface="Calibri (MS)"/>
              <a:sym typeface="Calibri (M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6719" y="2713021"/>
            <a:ext cx="7776972" cy="8229600"/>
          </a:xfrm>
          <a:custGeom>
            <a:avLst/>
            <a:gdLst/>
            <a:ahLst/>
            <a:cxnLst/>
            <a:rect l="l" t="t" r="r" b="b"/>
            <a:pathLst>
              <a:path w="7776972" h="8229600">
                <a:moveTo>
                  <a:pt x="0" y="0"/>
                </a:moveTo>
                <a:lnTo>
                  <a:pt x="7776972" y="0"/>
                </a:lnTo>
                <a:lnTo>
                  <a:pt x="7776972"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8239" y="684693"/>
            <a:ext cx="17071523" cy="935775"/>
          </a:xfrm>
          <a:prstGeom prst="rect">
            <a:avLst/>
          </a:prstGeom>
        </p:spPr>
        <p:txBody>
          <a:bodyPr lIns="0" tIns="0" rIns="0" bIns="0" rtlCol="0" anchor="t">
            <a:spAutoFit/>
          </a:bodyPr>
          <a:lstStyle/>
          <a:p>
            <a:pPr algn="ctr">
              <a:lnSpc>
                <a:spcPts val="7746"/>
              </a:lnSpc>
            </a:pPr>
            <a:r>
              <a:rPr lang="en-US" sz="5533" b="1">
                <a:solidFill>
                  <a:srgbClr val="000000"/>
                </a:solidFill>
                <a:latin typeface="Canva Sans Bold"/>
                <a:ea typeface="Canva Sans Bold"/>
                <a:cs typeface="Canva Sans Bold"/>
                <a:sym typeface="Canva Sans Bold"/>
              </a:rPr>
              <a:t>Fire alarm</a:t>
            </a:r>
          </a:p>
        </p:txBody>
      </p:sp>
      <p:sp>
        <p:nvSpPr>
          <p:cNvPr id="4" name="TextBox 4"/>
          <p:cNvSpPr txBox="1"/>
          <p:nvPr/>
        </p:nvSpPr>
        <p:spPr>
          <a:xfrm>
            <a:off x="6986207" y="2612136"/>
            <a:ext cx="9752922" cy="3824478"/>
          </a:xfrm>
          <a:prstGeom prst="rect">
            <a:avLst/>
          </a:prstGeom>
        </p:spPr>
        <p:txBody>
          <a:bodyPr lIns="0" tIns="0" rIns="0" bIns="0" rtlCol="0" anchor="t">
            <a:spAutoFit/>
          </a:bodyPr>
          <a:lstStyle/>
          <a:p>
            <a:pPr algn="ctr">
              <a:lnSpc>
                <a:spcPts val="4896"/>
              </a:lnSpc>
            </a:pPr>
            <a:endParaRPr/>
          </a:p>
          <a:p>
            <a:pPr algn="ctr">
              <a:lnSpc>
                <a:spcPts val="4896"/>
              </a:lnSpc>
            </a:pPr>
            <a:endParaRPr/>
          </a:p>
          <a:p>
            <a:pPr marL="868680" lvl="1" indent="-434340" algn="l">
              <a:lnSpc>
                <a:spcPts val="4896"/>
              </a:lnSpc>
              <a:buFont typeface="Arial"/>
              <a:buChar char="•"/>
            </a:pPr>
            <a:r>
              <a:rPr lang="en-US" sz="4800">
                <a:solidFill>
                  <a:srgbClr val="262626"/>
                </a:solidFill>
                <a:latin typeface="Calibri (MS)"/>
                <a:ea typeface="Calibri (MS)"/>
                <a:cs typeface="Calibri (MS)"/>
                <a:sym typeface="Calibri (MS)"/>
              </a:rPr>
              <a:t>Fire 🔥</a:t>
            </a:r>
          </a:p>
          <a:p>
            <a:pPr algn="l">
              <a:lnSpc>
                <a:spcPts val="4896"/>
              </a:lnSpc>
            </a:pPr>
            <a:endParaRPr lang="en-US" sz="4800">
              <a:solidFill>
                <a:srgbClr val="262626"/>
              </a:solidFill>
              <a:latin typeface="Calibri (MS)"/>
              <a:ea typeface="Calibri (MS)"/>
              <a:cs typeface="Calibri (MS)"/>
              <a:sym typeface="Calibri (MS)"/>
            </a:endParaRPr>
          </a:p>
          <a:p>
            <a:pPr marL="868680" lvl="1" indent="-434340" algn="l">
              <a:lnSpc>
                <a:spcPts val="4896"/>
              </a:lnSpc>
              <a:buFont typeface="Arial"/>
              <a:buChar char="•"/>
            </a:pPr>
            <a:r>
              <a:rPr lang="en-US" sz="4800">
                <a:solidFill>
                  <a:srgbClr val="262626"/>
                </a:solidFill>
                <a:latin typeface="Calibri (MS)"/>
                <a:ea typeface="Calibri (MS)"/>
                <a:cs typeface="Calibri (MS)"/>
                <a:sym typeface="Calibri (MS)"/>
              </a:rPr>
              <a:t>Smoke 🚬</a:t>
            </a:r>
          </a:p>
          <a:p>
            <a:pPr marL="868680" lvl="1" indent="-434340" algn="ctr">
              <a:lnSpc>
                <a:spcPts val="4896"/>
              </a:lnSpc>
            </a:pPr>
            <a:endParaRPr lang="en-US" sz="4800">
              <a:solidFill>
                <a:srgbClr val="262626"/>
              </a:solidFill>
              <a:latin typeface="Calibri (MS)"/>
              <a:ea typeface="Calibri (MS)"/>
              <a:cs typeface="Calibri (MS)"/>
              <a:sym typeface="Calibri (M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6719" y="2713021"/>
            <a:ext cx="7776972" cy="8229600"/>
          </a:xfrm>
          <a:custGeom>
            <a:avLst/>
            <a:gdLst/>
            <a:ahLst/>
            <a:cxnLst/>
            <a:rect l="l" t="t" r="r" b="b"/>
            <a:pathLst>
              <a:path w="7776972" h="8229600">
                <a:moveTo>
                  <a:pt x="0" y="0"/>
                </a:moveTo>
                <a:lnTo>
                  <a:pt x="7776972" y="0"/>
                </a:lnTo>
                <a:lnTo>
                  <a:pt x="7776972"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986207" y="2612136"/>
            <a:ext cx="9752922" cy="5062728"/>
          </a:xfrm>
          <a:prstGeom prst="rect">
            <a:avLst/>
          </a:prstGeom>
        </p:spPr>
        <p:txBody>
          <a:bodyPr lIns="0" tIns="0" rIns="0" bIns="0" rtlCol="0" anchor="t">
            <a:spAutoFit/>
          </a:bodyPr>
          <a:lstStyle/>
          <a:p>
            <a:pPr algn="ctr">
              <a:lnSpc>
                <a:spcPts val="4896"/>
              </a:lnSpc>
            </a:pPr>
            <a:endParaRPr/>
          </a:p>
          <a:p>
            <a:pPr algn="ctr">
              <a:lnSpc>
                <a:spcPts val="4896"/>
              </a:lnSpc>
            </a:pPr>
            <a:endParaRPr/>
          </a:p>
          <a:p>
            <a:pPr marL="868680" lvl="1" indent="-434340" algn="l">
              <a:lnSpc>
                <a:spcPts val="4896"/>
              </a:lnSpc>
              <a:buFont typeface="Arial"/>
              <a:buChar char="•"/>
            </a:pPr>
            <a:r>
              <a:rPr lang="en-US" sz="4800">
                <a:solidFill>
                  <a:srgbClr val="262626"/>
                </a:solidFill>
                <a:latin typeface="Calibri (MS)"/>
                <a:ea typeface="Calibri (MS)"/>
                <a:cs typeface="Calibri (MS)"/>
                <a:sym typeface="Calibri (MS)"/>
              </a:rPr>
              <a:t>Fire 🔥</a:t>
            </a:r>
          </a:p>
          <a:p>
            <a:pPr algn="l">
              <a:lnSpc>
                <a:spcPts val="4896"/>
              </a:lnSpc>
            </a:pPr>
            <a:endParaRPr lang="en-US" sz="4800">
              <a:solidFill>
                <a:srgbClr val="262626"/>
              </a:solidFill>
              <a:latin typeface="Calibri (MS)"/>
              <a:ea typeface="Calibri (MS)"/>
              <a:cs typeface="Calibri (MS)"/>
              <a:sym typeface="Calibri (MS)"/>
            </a:endParaRPr>
          </a:p>
          <a:p>
            <a:pPr marL="868680" lvl="1" indent="-434340" algn="l">
              <a:lnSpc>
                <a:spcPts val="4896"/>
              </a:lnSpc>
              <a:buFont typeface="Arial"/>
              <a:buChar char="•"/>
            </a:pPr>
            <a:r>
              <a:rPr lang="en-US" sz="4800">
                <a:solidFill>
                  <a:srgbClr val="262626"/>
                </a:solidFill>
                <a:latin typeface="Calibri (MS)"/>
                <a:ea typeface="Calibri (MS)"/>
                <a:cs typeface="Calibri (MS)"/>
                <a:sym typeface="Calibri (MS)"/>
              </a:rPr>
              <a:t>Smoke 🚬</a:t>
            </a:r>
          </a:p>
          <a:p>
            <a:pPr algn="l">
              <a:lnSpc>
                <a:spcPts val="4896"/>
              </a:lnSpc>
            </a:pPr>
            <a:endParaRPr lang="en-US" sz="4800">
              <a:solidFill>
                <a:srgbClr val="262626"/>
              </a:solidFill>
              <a:latin typeface="Calibri (MS)"/>
              <a:ea typeface="Calibri (MS)"/>
              <a:cs typeface="Calibri (MS)"/>
              <a:sym typeface="Calibri (MS)"/>
            </a:endParaRPr>
          </a:p>
          <a:p>
            <a:pPr marL="868680" lvl="1" indent="-434340" algn="l">
              <a:lnSpc>
                <a:spcPts val="4896"/>
              </a:lnSpc>
              <a:buFont typeface="Arial"/>
              <a:buChar char="•"/>
            </a:pPr>
            <a:r>
              <a:rPr lang="en-US" sz="4800">
                <a:solidFill>
                  <a:srgbClr val="262626"/>
                </a:solidFill>
                <a:latin typeface="Calibri (MS)"/>
                <a:ea typeface="Calibri (MS)"/>
                <a:cs typeface="Calibri (MS)"/>
                <a:sym typeface="Calibri (MS)"/>
              </a:rPr>
              <a:t>Alarm 🛎</a:t>
            </a:r>
          </a:p>
          <a:p>
            <a:pPr marL="868680" lvl="1" indent="-434340" algn="ctr">
              <a:lnSpc>
                <a:spcPts val="4896"/>
              </a:lnSpc>
            </a:pPr>
            <a:endParaRPr lang="en-US" sz="4800">
              <a:solidFill>
                <a:srgbClr val="262626"/>
              </a:solidFill>
              <a:latin typeface="Calibri (MS)"/>
              <a:ea typeface="Calibri (MS)"/>
              <a:cs typeface="Calibri (MS)"/>
              <a:sym typeface="Calibri (MS)"/>
            </a:endParaRPr>
          </a:p>
        </p:txBody>
      </p:sp>
      <p:sp>
        <p:nvSpPr>
          <p:cNvPr id="4" name="TextBox 4"/>
          <p:cNvSpPr txBox="1"/>
          <p:nvPr/>
        </p:nvSpPr>
        <p:spPr>
          <a:xfrm>
            <a:off x="608239" y="684693"/>
            <a:ext cx="17071523" cy="935775"/>
          </a:xfrm>
          <a:prstGeom prst="rect">
            <a:avLst/>
          </a:prstGeom>
        </p:spPr>
        <p:txBody>
          <a:bodyPr lIns="0" tIns="0" rIns="0" bIns="0" rtlCol="0" anchor="t">
            <a:spAutoFit/>
          </a:bodyPr>
          <a:lstStyle/>
          <a:p>
            <a:pPr algn="ctr">
              <a:lnSpc>
                <a:spcPts val="7746"/>
              </a:lnSpc>
            </a:pPr>
            <a:r>
              <a:rPr lang="en-US" sz="5533" b="1">
                <a:solidFill>
                  <a:srgbClr val="000000"/>
                </a:solidFill>
                <a:latin typeface="Canva Sans Bold"/>
                <a:ea typeface="Canva Sans Bold"/>
                <a:cs typeface="Canva Sans Bold"/>
                <a:sym typeface="Canva Sans Bold"/>
              </a:rPr>
              <a:t>Fire alarm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6719" y="2713021"/>
            <a:ext cx="7776972" cy="8229600"/>
          </a:xfrm>
          <a:custGeom>
            <a:avLst/>
            <a:gdLst/>
            <a:ahLst/>
            <a:cxnLst/>
            <a:rect l="l" t="t" r="r" b="b"/>
            <a:pathLst>
              <a:path w="7776972" h="8229600">
                <a:moveTo>
                  <a:pt x="0" y="0"/>
                </a:moveTo>
                <a:lnTo>
                  <a:pt x="7776972" y="0"/>
                </a:lnTo>
                <a:lnTo>
                  <a:pt x="7776972"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986207" y="2612136"/>
            <a:ext cx="9752922" cy="5062728"/>
          </a:xfrm>
          <a:prstGeom prst="rect">
            <a:avLst/>
          </a:prstGeom>
        </p:spPr>
        <p:txBody>
          <a:bodyPr lIns="0" tIns="0" rIns="0" bIns="0" rtlCol="0" anchor="t">
            <a:spAutoFit/>
          </a:bodyPr>
          <a:lstStyle/>
          <a:p>
            <a:pPr algn="ctr">
              <a:lnSpc>
                <a:spcPts val="4896"/>
              </a:lnSpc>
            </a:pPr>
            <a:endParaRPr/>
          </a:p>
          <a:p>
            <a:pPr algn="ctr">
              <a:lnSpc>
                <a:spcPts val="4896"/>
              </a:lnSpc>
            </a:pPr>
            <a:endParaRPr/>
          </a:p>
          <a:p>
            <a:pPr marL="868680" lvl="1" indent="-434340" algn="l">
              <a:lnSpc>
                <a:spcPts val="4896"/>
              </a:lnSpc>
              <a:buFont typeface="Arial"/>
              <a:buChar char="•"/>
            </a:pPr>
            <a:r>
              <a:rPr lang="en-US" sz="4800">
                <a:solidFill>
                  <a:srgbClr val="262626"/>
                </a:solidFill>
                <a:latin typeface="Calibri (MS)"/>
                <a:ea typeface="Calibri (MS)"/>
                <a:cs typeface="Calibri (MS)"/>
                <a:sym typeface="Calibri (MS)"/>
              </a:rPr>
              <a:t>Fire 🔥</a:t>
            </a:r>
          </a:p>
          <a:p>
            <a:pPr algn="l">
              <a:lnSpc>
                <a:spcPts val="4896"/>
              </a:lnSpc>
            </a:pPr>
            <a:endParaRPr lang="en-US" sz="4800">
              <a:solidFill>
                <a:srgbClr val="262626"/>
              </a:solidFill>
              <a:latin typeface="Calibri (MS)"/>
              <a:ea typeface="Calibri (MS)"/>
              <a:cs typeface="Calibri (MS)"/>
              <a:sym typeface="Calibri (MS)"/>
            </a:endParaRPr>
          </a:p>
          <a:p>
            <a:pPr marL="868680" lvl="1" indent="-434340" algn="l">
              <a:lnSpc>
                <a:spcPts val="4896"/>
              </a:lnSpc>
              <a:buFont typeface="Arial"/>
              <a:buChar char="•"/>
            </a:pPr>
            <a:r>
              <a:rPr lang="en-US" sz="4800">
                <a:solidFill>
                  <a:srgbClr val="262626"/>
                </a:solidFill>
                <a:latin typeface="Calibri (MS)"/>
                <a:ea typeface="Calibri (MS)"/>
                <a:cs typeface="Calibri (MS)"/>
                <a:sym typeface="Calibri (MS)"/>
              </a:rPr>
              <a:t>Smoke 🚬</a:t>
            </a:r>
          </a:p>
          <a:p>
            <a:pPr algn="l">
              <a:lnSpc>
                <a:spcPts val="4896"/>
              </a:lnSpc>
            </a:pPr>
            <a:endParaRPr lang="en-US" sz="4800">
              <a:solidFill>
                <a:srgbClr val="262626"/>
              </a:solidFill>
              <a:latin typeface="Calibri (MS)"/>
              <a:ea typeface="Calibri (MS)"/>
              <a:cs typeface="Calibri (MS)"/>
              <a:sym typeface="Calibri (MS)"/>
            </a:endParaRPr>
          </a:p>
          <a:p>
            <a:pPr marL="868680" lvl="1" indent="-434340" algn="l">
              <a:lnSpc>
                <a:spcPts val="4896"/>
              </a:lnSpc>
              <a:buFont typeface="Arial"/>
              <a:buChar char="•"/>
            </a:pPr>
            <a:r>
              <a:rPr lang="en-US" sz="4800">
                <a:solidFill>
                  <a:srgbClr val="262626"/>
                </a:solidFill>
                <a:latin typeface="Calibri (MS)"/>
                <a:ea typeface="Calibri (MS)"/>
                <a:cs typeface="Calibri (MS)"/>
                <a:sym typeface="Calibri (MS)"/>
              </a:rPr>
              <a:t>Alarm 🛎</a:t>
            </a:r>
          </a:p>
          <a:p>
            <a:pPr marL="868680" lvl="1" indent="-434340" algn="ctr">
              <a:lnSpc>
                <a:spcPts val="4896"/>
              </a:lnSpc>
            </a:pPr>
            <a:endParaRPr lang="en-US" sz="4800">
              <a:solidFill>
                <a:srgbClr val="262626"/>
              </a:solidFill>
              <a:latin typeface="Calibri (MS)"/>
              <a:ea typeface="Calibri (MS)"/>
              <a:cs typeface="Calibri (MS)"/>
              <a:sym typeface="Calibri (MS)"/>
            </a:endParaRPr>
          </a:p>
        </p:txBody>
      </p:sp>
      <p:sp>
        <p:nvSpPr>
          <p:cNvPr id="4" name="Freeform 4"/>
          <p:cNvSpPr/>
          <p:nvPr/>
        </p:nvSpPr>
        <p:spPr>
          <a:xfrm>
            <a:off x="13180093" y="508654"/>
            <a:ext cx="3559035" cy="2713765"/>
          </a:xfrm>
          <a:custGeom>
            <a:avLst/>
            <a:gdLst/>
            <a:ahLst/>
            <a:cxnLst/>
            <a:rect l="l" t="t" r="r" b="b"/>
            <a:pathLst>
              <a:path w="3559035" h="2713765">
                <a:moveTo>
                  <a:pt x="0" y="0"/>
                </a:moveTo>
                <a:lnTo>
                  <a:pt x="3559036" y="0"/>
                </a:lnTo>
                <a:lnTo>
                  <a:pt x="3559036" y="2713765"/>
                </a:lnTo>
                <a:lnTo>
                  <a:pt x="0" y="27137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608239" y="684693"/>
            <a:ext cx="17071523" cy="935775"/>
          </a:xfrm>
          <a:prstGeom prst="rect">
            <a:avLst/>
          </a:prstGeom>
        </p:spPr>
        <p:txBody>
          <a:bodyPr lIns="0" tIns="0" rIns="0" bIns="0" rtlCol="0" anchor="t">
            <a:spAutoFit/>
          </a:bodyPr>
          <a:lstStyle/>
          <a:p>
            <a:pPr algn="ctr">
              <a:lnSpc>
                <a:spcPts val="7746"/>
              </a:lnSpc>
            </a:pPr>
            <a:r>
              <a:rPr lang="en-US" sz="5533" b="1">
                <a:solidFill>
                  <a:srgbClr val="000000"/>
                </a:solidFill>
                <a:latin typeface="Canva Sans Bold"/>
                <a:ea typeface="Canva Sans Bold"/>
                <a:cs typeface="Canva Sans Bold"/>
                <a:sym typeface="Canva Sans Bold"/>
              </a:rPr>
              <a:t>Fire alarm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03576" y="3861773"/>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Fire</a:t>
              </a:r>
            </a:p>
          </p:txBody>
        </p:sp>
      </p:grpSp>
      <p:grpSp>
        <p:nvGrpSpPr>
          <p:cNvPr id="6" name="Group 6"/>
          <p:cNvGrpSpPr/>
          <p:nvPr/>
        </p:nvGrpSpPr>
        <p:grpSpPr>
          <a:xfrm>
            <a:off x="7692473" y="3861773"/>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Smoke</a:t>
              </a:r>
            </a:p>
          </p:txBody>
        </p:sp>
      </p:grpSp>
      <p:grpSp>
        <p:nvGrpSpPr>
          <p:cNvPr id="10" name="Group 10"/>
          <p:cNvGrpSpPr/>
          <p:nvPr/>
        </p:nvGrpSpPr>
        <p:grpSpPr>
          <a:xfrm>
            <a:off x="12581368" y="3861773"/>
            <a:ext cx="2607699" cy="2563455"/>
            <a:chOff x="0" y="0"/>
            <a:chExt cx="3476932" cy="3417940"/>
          </a:xfrm>
        </p:grpSpPr>
        <p:sp>
          <p:nvSpPr>
            <p:cNvPr id="11" name="Freeform 11"/>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12" name="Freeform 12"/>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3" name="TextBox 13"/>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Alarm</a:t>
              </a:r>
            </a:p>
          </p:txBody>
        </p:sp>
      </p:grpSp>
      <p:sp>
        <p:nvSpPr>
          <p:cNvPr id="14" name="AutoShape 14"/>
          <p:cNvSpPr/>
          <p:nvPr/>
        </p:nvSpPr>
        <p:spPr>
          <a:xfrm>
            <a:off x="5324802" y="5124450"/>
            <a:ext cx="2454145" cy="47625"/>
          </a:xfrm>
          <a:prstGeom prst="line">
            <a:avLst/>
          </a:prstGeom>
          <a:ln w="47625" cap="rnd">
            <a:solidFill>
              <a:srgbClr val="000000"/>
            </a:solidFill>
            <a:prstDash val="solid"/>
            <a:headEnd type="none" w="sm" len="sm"/>
            <a:tailEnd type="triangle" w="lg" len="med"/>
          </a:ln>
        </p:spPr>
        <p:txBody>
          <a:bodyPr/>
          <a:lstStyle/>
          <a:p>
            <a:endParaRPr lang="en-US"/>
          </a:p>
        </p:txBody>
      </p:sp>
      <p:sp>
        <p:nvSpPr>
          <p:cNvPr id="15" name="AutoShape 15"/>
          <p:cNvSpPr/>
          <p:nvPr/>
        </p:nvSpPr>
        <p:spPr>
          <a:xfrm>
            <a:off x="10257269" y="5143500"/>
            <a:ext cx="2127213" cy="47625"/>
          </a:xfrm>
          <a:prstGeom prst="line">
            <a:avLst/>
          </a:prstGeom>
          <a:ln w="47625" cap="rnd">
            <a:solidFill>
              <a:srgbClr val="000000"/>
            </a:solidFill>
            <a:prstDash val="solid"/>
            <a:headEnd type="none" w="sm" len="sm"/>
            <a:tailEnd type="triangle" w="lg" len="med"/>
          </a:ln>
        </p:spPr>
        <p:txBody>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18324" y="3861773"/>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A</a:t>
              </a:r>
            </a:p>
          </p:txBody>
        </p:sp>
      </p:grpSp>
      <p:grpSp>
        <p:nvGrpSpPr>
          <p:cNvPr id="6" name="Group 6"/>
          <p:cNvGrpSpPr/>
          <p:nvPr/>
        </p:nvGrpSpPr>
        <p:grpSpPr>
          <a:xfrm>
            <a:off x="7707220" y="3861773"/>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b="1">
                  <a:solidFill>
                    <a:srgbClr val="000000"/>
                  </a:solidFill>
                  <a:latin typeface="Calibri (MS) Bold"/>
                  <a:ea typeface="Calibri (MS) Bold"/>
                  <a:cs typeface="Calibri (MS) Bold"/>
                  <a:sym typeface="Calibri (MS) Bold"/>
                </a:rPr>
                <a:t>B</a:t>
              </a:r>
            </a:p>
          </p:txBody>
        </p:sp>
      </p:grpSp>
      <p:grpSp>
        <p:nvGrpSpPr>
          <p:cNvPr id="10" name="Group 10"/>
          <p:cNvGrpSpPr/>
          <p:nvPr/>
        </p:nvGrpSpPr>
        <p:grpSpPr>
          <a:xfrm>
            <a:off x="12596116" y="3861773"/>
            <a:ext cx="2607699" cy="2563455"/>
            <a:chOff x="0" y="0"/>
            <a:chExt cx="3476932" cy="3417940"/>
          </a:xfrm>
        </p:grpSpPr>
        <p:sp>
          <p:nvSpPr>
            <p:cNvPr id="11" name="Freeform 11"/>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12" name="Freeform 12"/>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3" name="TextBox 13"/>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C</a:t>
              </a:r>
            </a:p>
          </p:txBody>
        </p:sp>
      </p:grpSp>
      <p:sp>
        <p:nvSpPr>
          <p:cNvPr id="14" name="AutoShape 14"/>
          <p:cNvSpPr/>
          <p:nvPr/>
        </p:nvSpPr>
        <p:spPr>
          <a:xfrm>
            <a:off x="5339550" y="5124450"/>
            <a:ext cx="2454145" cy="47625"/>
          </a:xfrm>
          <a:prstGeom prst="line">
            <a:avLst/>
          </a:prstGeom>
          <a:ln w="47625" cap="rnd">
            <a:solidFill>
              <a:srgbClr val="000000"/>
            </a:solidFill>
            <a:prstDash val="solid"/>
            <a:headEnd type="none" w="sm" len="sm"/>
            <a:tailEnd type="triangle" w="lg" len="med"/>
          </a:ln>
        </p:spPr>
        <p:txBody>
          <a:bodyPr/>
          <a:lstStyle/>
          <a:p>
            <a:endParaRPr lang="en-US"/>
          </a:p>
        </p:txBody>
      </p:sp>
      <p:sp>
        <p:nvSpPr>
          <p:cNvPr id="15" name="AutoShape 15"/>
          <p:cNvSpPr/>
          <p:nvPr/>
        </p:nvSpPr>
        <p:spPr>
          <a:xfrm>
            <a:off x="10272017" y="5143500"/>
            <a:ext cx="2324099" cy="47625"/>
          </a:xfrm>
          <a:prstGeom prst="line">
            <a:avLst/>
          </a:prstGeom>
          <a:ln w="47625" cap="rnd">
            <a:solidFill>
              <a:srgbClr val="000000"/>
            </a:solidFill>
            <a:prstDash val="solid"/>
            <a:headEnd type="none" w="sm" len="sm"/>
            <a:tailEnd type="triangle" w="lg" len="med"/>
          </a:ln>
        </p:spPr>
        <p:txBody>
          <a:bodyPr/>
          <a:lstStyle/>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18324" y="3861773"/>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A</a:t>
              </a:r>
            </a:p>
          </p:txBody>
        </p:sp>
      </p:grpSp>
      <p:grpSp>
        <p:nvGrpSpPr>
          <p:cNvPr id="6" name="Group 6"/>
          <p:cNvGrpSpPr/>
          <p:nvPr/>
        </p:nvGrpSpPr>
        <p:grpSpPr>
          <a:xfrm>
            <a:off x="7707220" y="3861773"/>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b="1">
                  <a:solidFill>
                    <a:srgbClr val="000000"/>
                  </a:solidFill>
                  <a:latin typeface="Calibri (MS) Bold"/>
                  <a:ea typeface="Calibri (MS) Bold"/>
                  <a:cs typeface="Calibri (MS) Bold"/>
                  <a:sym typeface="Calibri (MS) Bold"/>
                </a:rPr>
                <a:t>B</a:t>
              </a:r>
            </a:p>
          </p:txBody>
        </p:sp>
      </p:grpSp>
      <p:grpSp>
        <p:nvGrpSpPr>
          <p:cNvPr id="10" name="Group 10"/>
          <p:cNvGrpSpPr/>
          <p:nvPr/>
        </p:nvGrpSpPr>
        <p:grpSpPr>
          <a:xfrm>
            <a:off x="12596116" y="3861773"/>
            <a:ext cx="2607699" cy="2563455"/>
            <a:chOff x="0" y="0"/>
            <a:chExt cx="3476932" cy="3417940"/>
          </a:xfrm>
        </p:grpSpPr>
        <p:sp>
          <p:nvSpPr>
            <p:cNvPr id="11" name="Freeform 11"/>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12" name="Freeform 12"/>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3" name="TextBox 13"/>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C</a:t>
              </a:r>
            </a:p>
          </p:txBody>
        </p:sp>
      </p:grpSp>
      <p:sp>
        <p:nvSpPr>
          <p:cNvPr id="14" name="AutoShape 14"/>
          <p:cNvSpPr/>
          <p:nvPr/>
        </p:nvSpPr>
        <p:spPr>
          <a:xfrm>
            <a:off x="5339550" y="5124450"/>
            <a:ext cx="2454145" cy="47625"/>
          </a:xfrm>
          <a:prstGeom prst="line">
            <a:avLst/>
          </a:prstGeom>
          <a:ln w="47625" cap="rnd">
            <a:solidFill>
              <a:srgbClr val="000000"/>
            </a:solidFill>
            <a:prstDash val="solid"/>
            <a:headEnd type="none" w="sm" len="sm"/>
            <a:tailEnd type="triangle" w="lg" len="med"/>
          </a:ln>
        </p:spPr>
        <p:txBody>
          <a:bodyPr/>
          <a:lstStyle/>
          <a:p>
            <a:endParaRPr lang="en-US"/>
          </a:p>
        </p:txBody>
      </p:sp>
      <p:sp>
        <p:nvSpPr>
          <p:cNvPr id="15" name="AutoShape 15"/>
          <p:cNvSpPr/>
          <p:nvPr/>
        </p:nvSpPr>
        <p:spPr>
          <a:xfrm flipV="1">
            <a:off x="10379920" y="5143500"/>
            <a:ext cx="2216196" cy="112626"/>
          </a:xfrm>
          <a:prstGeom prst="line">
            <a:avLst/>
          </a:prstGeom>
          <a:ln w="47625" cap="rnd">
            <a:solidFill>
              <a:srgbClr val="000000"/>
            </a:solidFill>
            <a:prstDash val="solid"/>
            <a:headEnd type="none" w="sm" len="sm"/>
            <a:tailEnd type="triangle" w="lg" len="med"/>
          </a:ln>
        </p:spPr>
        <p:txBody>
          <a:bodyPr/>
          <a:lstStyle/>
          <a:p>
            <a:endParaRPr lang="en-US"/>
          </a:p>
        </p:txBody>
      </p:sp>
      <p:sp>
        <p:nvSpPr>
          <p:cNvPr id="16" name="TextBox 16"/>
          <p:cNvSpPr txBox="1"/>
          <p:nvPr/>
        </p:nvSpPr>
        <p:spPr>
          <a:xfrm>
            <a:off x="5926914" y="7683705"/>
            <a:ext cx="6168310"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Chain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18324" y="3861773"/>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A</a:t>
              </a:r>
            </a:p>
          </p:txBody>
        </p:sp>
      </p:grpSp>
      <p:grpSp>
        <p:nvGrpSpPr>
          <p:cNvPr id="6" name="Group 6"/>
          <p:cNvGrpSpPr/>
          <p:nvPr/>
        </p:nvGrpSpPr>
        <p:grpSpPr>
          <a:xfrm>
            <a:off x="7707220" y="3861773"/>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b="1">
                  <a:solidFill>
                    <a:srgbClr val="000000"/>
                  </a:solidFill>
                  <a:latin typeface="Calibri (MS) Bold"/>
                  <a:ea typeface="Calibri (MS) Bold"/>
                  <a:cs typeface="Calibri (MS) Bold"/>
                  <a:sym typeface="Calibri (MS) Bold"/>
                </a:rPr>
                <a:t>B</a:t>
              </a:r>
            </a:p>
          </p:txBody>
        </p:sp>
      </p:grpSp>
      <p:grpSp>
        <p:nvGrpSpPr>
          <p:cNvPr id="10" name="Group 10"/>
          <p:cNvGrpSpPr/>
          <p:nvPr/>
        </p:nvGrpSpPr>
        <p:grpSpPr>
          <a:xfrm>
            <a:off x="12596116" y="3861773"/>
            <a:ext cx="2607699" cy="2563455"/>
            <a:chOff x="0" y="0"/>
            <a:chExt cx="3476932" cy="3417940"/>
          </a:xfrm>
        </p:grpSpPr>
        <p:sp>
          <p:nvSpPr>
            <p:cNvPr id="11" name="Freeform 11"/>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12" name="Freeform 12"/>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3" name="TextBox 13"/>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C</a:t>
              </a:r>
            </a:p>
          </p:txBody>
        </p:sp>
      </p:grpSp>
      <p:sp>
        <p:nvSpPr>
          <p:cNvPr id="14" name="AutoShape 14"/>
          <p:cNvSpPr/>
          <p:nvPr/>
        </p:nvSpPr>
        <p:spPr>
          <a:xfrm flipH="1">
            <a:off x="5609210" y="5143500"/>
            <a:ext cx="2098010" cy="94204"/>
          </a:xfrm>
          <a:prstGeom prst="line">
            <a:avLst/>
          </a:prstGeom>
          <a:ln w="47625" cap="rnd">
            <a:solidFill>
              <a:srgbClr val="000000"/>
            </a:solidFill>
            <a:prstDash val="solid"/>
            <a:headEnd type="none" w="sm" len="sm"/>
            <a:tailEnd type="triangle" w="lg" len="med"/>
          </a:ln>
        </p:spPr>
        <p:txBody>
          <a:bodyPr/>
          <a:lstStyle/>
          <a:p>
            <a:endParaRPr lang="en-US"/>
          </a:p>
        </p:txBody>
      </p:sp>
      <p:sp>
        <p:nvSpPr>
          <p:cNvPr id="15" name="AutoShape 15"/>
          <p:cNvSpPr/>
          <p:nvPr/>
        </p:nvSpPr>
        <p:spPr>
          <a:xfrm>
            <a:off x="10272017" y="5143500"/>
            <a:ext cx="2108555" cy="0"/>
          </a:xfrm>
          <a:prstGeom prst="line">
            <a:avLst/>
          </a:prstGeom>
          <a:ln w="47625" cap="rnd">
            <a:solidFill>
              <a:srgbClr val="000000"/>
            </a:solidFill>
            <a:prstDash val="solid"/>
            <a:headEnd type="none" w="sm" len="sm"/>
            <a:tailEnd type="triangle" w="lg" len="med"/>
          </a:ln>
        </p:spPr>
        <p:txBody>
          <a:bodyPr/>
          <a:lstStyle/>
          <a:p>
            <a:endParaRPr lang="en-US"/>
          </a:p>
        </p:txBody>
      </p:sp>
      <p:sp>
        <p:nvSpPr>
          <p:cNvPr id="16" name="TextBox 16"/>
          <p:cNvSpPr txBox="1"/>
          <p:nvPr/>
        </p:nvSpPr>
        <p:spPr>
          <a:xfrm>
            <a:off x="5926914" y="7683705"/>
            <a:ext cx="6168310"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Fork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18324" y="3861773"/>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A</a:t>
              </a:r>
            </a:p>
          </p:txBody>
        </p:sp>
      </p:grpSp>
      <p:grpSp>
        <p:nvGrpSpPr>
          <p:cNvPr id="6" name="Group 6"/>
          <p:cNvGrpSpPr/>
          <p:nvPr/>
        </p:nvGrpSpPr>
        <p:grpSpPr>
          <a:xfrm>
            <a:off x="7707220" y="3861773"/>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b="1">
                  <a:solidFill>
                    <a:srgbClr val="000000"/>
                  </a:solidFill>
                  <a:latin typeface="Calibri (MS) Bold"/>
                  <a:ea typeface="Calibri (MS) Bold"/>
                  <a:cs typeface="Calibri (MS) Bold"/>
                  <a:sym typeface="Calibri (MS) Bold"/>
                </a:rPr>
                <a:t>B</a:t>
              </a:r>
            </a:p>
          </p:txBody>
        </p:sp>
      </p:grpSp>
      <p:grpSp>
        <p:nvGrpSpPr>
          <p:cNvPr id="10" name="Group 10"/>
          <p:cNvGrpSpPr/>
          <p:nvPr/>
        </p:nvGrpSpPr>
        <p:grpSpPr>
          <a:xfrm>
            <a:off x="12596116" y="3861773"/>
            <a:ext cx="2607699" cy="2563455"/>
            <a:chOff x="0" y="0"/>
            <a:chExt cx="3476932" cy="3417940"/>
          </a:xfrm>
        </p:grpSpPr>
        <p:sp>
          <p:nvSpPr>
            <p:cNvPr id="11" name="Freeform 11"/>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12" name="Freeform 12"/>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3" name="TextBox 13"/>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C</a:t>
              </a:r>
            </a:p>
          </p:txBody>
        </p:sp>
      </p:grpSp>
      <p:sp>
        <p:nvSpPr>
          <p:cNvPr id="14" name="AutoShape 14"/>
          <p:cNvSpPr/>
          <p:nvPr/>
        </p:nvSpPr>
        <p:spPr>
          <a:xfrm>
            <a:off x="5339550" y="5124450"/>
            <a:ext cx="2454145" cy="47625"/>
          </a:xfrm>
          <a:prstGeom prst="line">
            <a:avLst/>
          </a:prstGeom>
          <a:ln w="47625" cap="rnd">
            <a:solidFill>
              <a:srgbClr val="000000"/>
            </a:solidFill>
            <a:prstDash val="solid"/>
            <a:headEnd type="none" w="sm" len="sm"/>
            <a:tailEnd type="triangle" w="lg" len="med"/>
          </a:ln>
        </p:spPr>
        <p:txBody>
          <a:bodyPr/>
          <a:lstStyle/>
          <a:p>
            <a:endParaRPr lang="en-US"/>
          </a:p>
        </p:txBody>
      </p:sp>
      <p:sp>
        <p:nvSpPr>
          <p:cNvPr id="15" name="AutoShape 15"/>
          <p:cNvSpPr/>
          <p:nvPr/>
        </p:nvSpPr>
        <p:spPr>
          <a:xfrm>
            <a:off x="10228446" y="5124450"/>
            <a:ext cx="2454145" cy="47625"/>
          </a:xfrm>
          <a:prstGeom prst="line">
            <a:avLst/>
          </a:prstGeom>
          <a:ln w="47625" cap="rnd">
            <a:solidFill>
              <a:srgbClr val="000000"/>
            </a:solidFill>
            <a:prstDash val="solid"/>
            <a:headEnd type="none" w="sm" len="sm"/>
            <a:tailEnd type="triangle" w="lg" len="med"/>
          </a:ln>
        </p:spPr>
        <p:txBody>
          <a:bodyPr/>
          <a:lstStyle/>
          <a:p>
            <a:endParaRPr lang="en-US"/>
          </a:p>
        </p:txBody>
      </p:sp>
      <p:sp>
        <p:nvSpPr>
          <p:cNvPr id="16" name="TextBox 16"/>
          <p:cNvSpPr txBox="1"/>
          <p:nvPr/>
        </p:nvSpPr>
        <p:spPr>
          <a:xfrm>
            <a:off x="5926914" y="7683705"/>
            <a:ext cx="6168310"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Collider 💥</a:t>
            </a:r>
          </a:p>
        </p:txBody>
      </p:sp>
    </p:spTree>
  </p:cSld>
  <p:clrMapOvr>
    <a:masterClrMapping/>
  </p:clrMapOvr>
  <p:extLst>
    <p:ext uri="{6950BFC3-D8DA-4A85-94F7-54DA5524770B}">
      <p188:commentRel xmlns:p188="http://schemas.microsoft.com/office/powerpoint/2018/8/main" r:id="rId2"/>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79728" y="2206920"/>
            <a:ext cx="10442052" cy="1613919"/>
          </a:xfrm>
          <a:custGeom>
            <a:avLst/>
            <a:gdLst/>
            <a:ahLst/>
            <a:cxnLst/>
            <a:rect l="l" t="t" r="r" b="b"/>
            <a:pathLst>
              <a:path w="10442052" h="1613919">
                <a:moveTo>
                  <a:pt x="0" y="0"/>
                </a:moveTo>
                <a:lnTo>
                  <a:pt x="10442052" y="0"/>
                </a:lnTo>
                <a:lnTo>
                  <a:pt x="10442052" y="1613919"/>
                </a:lnTo>
                <a:lnTo>
                  <a:pt x="0" y="1613919"/>
                </a:lnTo>
                <a:lnTo>
                  <a:pt x="0" y="0"/>
                </a:lnTo>
                <a:close/>
              </a:path>
            </a:pathLst>
          </a:custGeom>
          <a:blipFill>
            <a:blip r:embed="rId2"/>
            <a:stretch>
              <a:fillRect l="-25812" t="-433004" r="-65843" b="-164501"/>
            </a:stretch>
          </a:blipFill>
        </p:spPr>
        <p:txBody>
          <a:bodyPr/>
          <a:lstStyle/>
          <a:p>
            <a:endParaRPr lang="en-US"/>
          </a:p>
        </p:txBody>
      </p:sp>
      <p:sp>
        <p:nvSpPr>
          <p:cNvPr id="3" name="TextBox 3"/>
          <p:cNvSpPr txBox="1"/>
          <p:nvPr/>
        </p:nvSpPr>
        <p:spPr>
          <a:xfrm>
            <a:off x="1687140" y="2919973"/>
            <a:ext cx="3085897" cy="729964"/>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Chain 🔗</a:t>
            </a:r>
          </a:p>
        </p:txBody>
      </p:sp>
      <p:sp>
        <p:nvSpPr>
          <p:cNvPr id="4" name="Freeform 4"/>
          <p:cNvSpPr/>
          <p:nvPr/>
        </p:nvSpPr>
        <p:spPr>
          <a:xfrm>
            <a:off x="5279727" y="4336540"/>
            <a:ext cx="10442054" cy="1613919"/>
          </a:xfrm>
          <a:custGeom>
            <a:avLst/>
            <a:gdLst/>
            <a:ahLst/>
            <a:cxnLst/>
            <a:rect l="l" t="t" r="r" b="b"/>
            <a:pathLst>
              <a:path w="10442054" h="1613919">
                <a:moveTo>
                  <a:pt x="0" y="0"/>
                </a:moveTo>
                <a:lnTo>
                  <a:pt x="10442054" y="0"/>
                </a:lnTo>
                <a:lnTo>
                  <a:pt x="10442054" y="1613920"/>
                </a:lnTo>
                <a:lnTo>
                  <a:pt x="0" y="1613920"/>
                </a:lnTo>
                <a:lnTo>
                  <a:pt x="0" y="0"/>
                </a:lnTo>
                <a:close/>
              </a:path>
            </a:pathLst>
          </a:custGeom>
          <a:blipFill>
            <a:blip r:embed="rId3"/>
            <a:stretch>
              <a:fillRect l="-25812" t="-382002" r="-65843" b="-215502"/>
            </a:stretch>
          </a:blipFill>
        </p:spPr>
        <p:txBody>
          <a:bodyPr/>
          <a:lstStyle/>
          <a:p>
            <a:endParaRPr lang="en-US"/>
          </a:p>
        </p:txBody>
      </p:sp>
      <p:sp>
        <p:nvSpPr>
          <p:cNvPr id="5" name="TextBox 5"/>
          <p:cNvSpPr txBox="1"/>
          <p:nvPr/>
        </p:nvSpPr>
        <p:spPr>
          <a:xfrm>
            <a:off x="1436032" y="5005437"/>
            <a:ext cx="3085898"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Fork 🍴</a:t>
            </a:r>
          </a:p>
        </p:txBody>
      </p:sp>
      <p:sp>
        <p:nvSpPr>
          <p:cNvPr id="6" name="Freeform 6"/>
          <p:cNvSpPr/>
          <p:nvPr/>
        </p:nvSpPr>
        <p:spPr>
          <a:xfrm>
            <a:off x="5279728" y="6466161"/>
            <a:ext cx="10442052" cy="1613919"/>
          </a:xfrm>
          <a:custGeom>
            <a:avLst/>
            <a:gdLst/>
            <a:ahLst/>
            <a:cxnLst/>
            <a:rect l="l" t="t" r="r" b="b"/>
            <a:pathLst>
              <a:path w="10442052" h="1613919">
                <a:moveTo>
                  <a:pt x="0" y="0"/>
                </a:moveTo>
                <a:lnTo>
                  <a:pt x="10442052" y="0"/>
                </a:lnTo>
                <a:lnTo>
                  <a:pt x="10442052" y="1613919"/>
                </a:lnTo>
                <a:lnTo>
                  <a:pt x="0" y="1613919"/>
                </a:lnTo>
                <a:lnTo>
                  <a:pt x="0" y="0"/>
                </a:lnTo>
                <a:close/>
              </a:path>
            </a:pathLst>
          </a:custGeom>
          <a:blipFill>
            <a:blip r:embed="rId4"/>
            <a:stretch>
              <a:fillRect l="-25347" t="-409995" r="-66304" b="-187500"/>
            </a:stretch>
          </a:blipFill>
        </p:spPr>
        <p:txBody>
          <a:bodyPr/>
          <a:lstStyle/>
          <a:p>
            <a:endParaRPr lang="en-US"/>
          </a:p>
        </p:txBody>
      </p:sp>
      <p:sp>
        <p:nvSpPr>
          <p:cNvPr id="7" name="TextBox 7"/>
          <p:cNvSpPr txBox="1"/>
          <p:nvPr/>
        </p:nvSpPr>
        <p:spPr>
          <a:xfrm>
            <a:off x="1546644" y="7090902"/>
            <a:ext cx="3085898"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Collider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t="-30337" b="-30337"/>
            </a:stretch>
          </a:blipFill>
        </p:spPr>
        <p:txBody>
          <a:bodyPr/>
          <a:lstStyle/>
          <a:p>
            <a:endParaRPr lang="en-US"/>
          </a:p>
        </p:txBody>
      </p:sp>
      <p:sp>
        <p:nvSpPr>
          <p:cNvPr id="3" name="Freeform 3"/>
          <p:cNvSpPr/>
          <p:nvPr/>
        </p:nvSpPr>
        <p:spPr>
          <a:xfrm>
            <a:off x="2514600" y="3395165"/>
            <a:ext cx="2791564" cy="2791564"/>
          </a:xfrm>
          <a:custGeom>
            <a:avLst/>
            <a:gdLst/>
            <a:ahLst/>
            <a:cxnLst/>
            <a:rect l="l" t="t" r="r" b="b"/>
            <a:pathLst>
              <a:path w="2791564" h="2791564">
                <a:moveTo>
                  <a:pt x="0" y="0"/>
                </a:moveTo>
                <a:lnTo>
                  <a:pt x="2791564" y="0"/>
                </a:lnTo>
                <a:lnTo>
                  <a:pt x="2791564" y="2791564"/>
                </a:lnTo>
                <a:lnTo>
                  <a:pt x="0" y="2791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4" name="Group 4"/>
          <p:cNvGrpSpPr/>
          <p:nvPr/>
        </p:nvGrpSpPr>
        <p:grpSpPr>
          <a:xfrm>
            <a:off x="2689134" y="3553346"/>
            <a:ext cx="2442495" cy="2442485"/>
            <a:chOff x="0" y="0"/>
            <a:chExt cx="3256660" cy="3256646"/>
          </a:xfrm>
        </p:grpSpPr>
        <p:sp>
          <p:nvSpPr>
            <p:cNvPr id="5" name="Freeform 5"/>
            <p:cNvSpPr/>
            <p:nvPr/>
          </p:nvSpPr>
          <p:spPr>
            <a:xfrm>
              <a:off x="0" y="0"/>
              <a:ext cx="3256661" cy="3256661"/>
            </a:xfrm>
            <a:custGeom>
              <a:avLst/>
              <a:gdLst/>
              <a:ahLst/>
              <a:cxnLst/>
              <a:rect l="l" t="t" r="r" b="b"/>
              <a:pathLst>
                <a:path w="3256661" h="3256661">
                  <a:moveTo>
                    <a:pt x="3256661" y="1628394"/>
                  </a:moveTo>
                  <a:cubicBezTo>
                    <a:pt x="3256661" y="2527681"/>
                    <a:pt x="2527681" y="3256661"/>
                    <a:pt x="1628394" y="3256661"/>
                  </a:cubicBezTo>
                  <a:cubicBezTo>
                    <a:pt x="729107" y="3256661"/>
                    <a:pt x="0" y="2527554"/>
                    <a:pt x="0" y="1628394"/>
                  </a:cubicBezTo>
                  <a:cubicBezTo>
                    <a:pt x="0" y="729234"/>
                    <a:pt x="728980" y="0"/>
                    <a:pt x="1628267" y="0"/>
                  </a:cubicBezTo>
                  <a:cubicBezTo>
                    <a:pt x="2527554" y="0"/>
                    <a:pt x="3256661" y="728980"/>
                    <a:pt x="3256661" y="1628394"/>
                  </a:cubicBezTo>
                  <a:close/>
                </a:path>
              </a:pathLst>
            </a:custGeom>
            <a:blipFill>
              <a:blip r:embed="rId8"/>
              <a:stretch>
                <a:fillRect/>
              </a:stretch>
            </a:blipFill>
          </p:spPr>
          <p:txBody>
            <a:bodyPr/>
            <a:lstStyle/>
            <a:p>
              <a:endParaRPr lang="en-US"/>
            </a:p>
          </p:txBody>
        </p:sp>
      </p:grpSp>
      <p:grpSp>
        <p:nvGrpSpPr>
          <p:cNvPr id="7" name="Group 7"/>
          <p:cNvGrpSpPr/>
          <p:nvPr/>
        </p:nvGrpSpPr>
        <p:grpSpPr>
          <a:xfrm>
            <a:off x="2151872" y="6812263"/>
            <a:ext cx="3453961" cy="57150"/>
            <a:chOff x="0" y="0"/>
            <a:chExt cx="4605281" cy="76200"/>
          </a:xfrm>
        </p:grpSpPr>
        <p:sp>
          <p:nvSpPr>
            <p:cNvPr id="8" name="Freeform 8"/>
            <p:cNvSpPr/>
            <p:nvPr/>
          </p:nvSpPr>
          <p:spPr>
            <a:xfrm>
              <a:off x="25273" y="0"/>
              <a:ext cx="4554728" cy="76200"/>
            </a:xfrm>
            <a:custGeom>
              <a:avLst/>
              <a:gdLst/>
              <a:ahLst/>
              <a:cxnLst/>
              <a:rect l="l" t="t" r="r" b="b"/>
              <a:pathLst>
                <a:path w="4554728" h="76200">
                  <a:moveTo>
                    <a:pt x="254" y="0"/>
                  </a:moveTo>
                  <a:lnTo>
                    <a:pt x="4554728" y="25400"/>
                  </a:lnTo>
                  <a:lnTo>
                    <a:pt x="4554474" y="76200"/>
                  </a:lnTo>
                  <a:lnTo>
                    <a:pt x="0" y="50800"/>
                  </a:lnTo>
                  <a:close/>
                </a:path>
              </a:pathLst>
            </a:custGeom>
            <a:solidFill>
              <a:srgbClr val="FFFFFF"/>
            </a:solidFill>
          </p:spPr>
          <p:txBody>
            <a:bodyPr/>
            <a:lstStyle/>
            <a:p>
              <a:endParaRPr lang="en-US"/>
            </a:p>
          </p:txBody>
        </p:sp>
      </p:grpSp>
      <p:sp>
        <p:nvSpPr>
          <p:cNvPr id="9" name="Freeform 9"/>
          <p:cNvSpPr/>
          <p:nvPr/>
        </p:nvSpPr>
        <p:spPr>
          <a:xfrm>
            <a:off x="7797872" y="6731872"/>
            <a:ext cx="1497483" cy="1497483"/>
          </a:xfrm>
          <a:custGeom>
            <a:avLst/>
            <a:gdLst/>
            <a:ahLst/>
            <a:cxnLst/>
            <a:rect l="l" t="t" r="r" b="b"/>
            <a:pathLst>
              <a:path w="1497483" h="1497483">
                <a:moveTo>
                  <a:pt x="0" y="0"/>
                </a:moveTo>
                <a:lnTo>
                  <a:pt x="1497483" y="0"/>
                </a:lnTo>
                <a:lnTo>
                  <a:pt x="1497483" y="1497482"/>
                </a:lnTo>
                <a:lnTo>
                  <a:pt x="0" y="1497482"/>
                </a:lnTo>
                <a:lnTo>
                  <a:pt x="0" y="0"/>
                </a:lnTo>
                <a:close/>
              </a:path>
            </a:pathLst>
          </a:custGeom>
          <a:blipFill>
            <a:blip r:embed="rId9"/>
            <a:stretch>
              <a:fillRect/>
            </a:stretch>
          </a:blipFill>
        </p:spPr>
        <p:txBody>
          <a:bodyPr/>
          <a:lstStyle/>
          <a:p>
            <a:endParaRPr lang="en-US"/>
          </a:p>
        </p:txBody>
      </p:sp>
      <p:sp>
        <p:nvSpPr>
          <p:cNvPr id="10" name="Freeform 10"/>
          <p:cNvSpPr/>
          <p:nvPr/>
        </p:nvSpPr>
        <p:spPr>
          <a:xfrm>
            <a:off x="7797872" y="5613212"/>
            <a:ext cx="1749482" cy="899040"/>
          </a:xfrm>
          <a:custGeom>
            <a:avLst/>
            <a:gdLst/>
            <a:ahLst/>
            <a:cxnLst/>
            <a:rect l="l" t="t" r="r" b="b"/>
            <a:pathLst>
              <a:path w="1749482" h="899040">
                <a:moveTo>
                  <a:pt x="0" y="0"/>
                </a:moveTo>
                <a:lnTo>
                  <a:pt x="1749482" y="0"/>
                </a:lnTo>
                <a:lnTo>
                  <a:pt x="1749482" y="899039"/>
                </a:lnTo>
                <a:lnTo>
                  <a:pt x="0" y="899039"/>
                </a:lnTo>
                <a:lnTo>
                  <a:pt x="0" y="0"/>
                </a:lnTo>
                <a:close/>
              </a:path>
            </a:pathLst>
          </a:custGeom>
          <a:blipFill>
            <a:blip r:embed="rId10"/>
            <a:stretch>
              <a:fillRect/>
            </a:stretch>
          </a:blipFill>
        </p:spPr>
        <p:txBody>
          <a:bodyPr/>
          <a:lstStyle/>
          <a:p>
            <a:endParaRPr lang="en-US"/>
          </a:p>
        </p:txBody>
      </p:sp>
      <p:sp>
        <p:nvSpPr>
          <p:cNvPr id="11" name="Freeform 11"/>
          <p:cNvSpPr/>
          <p:nvPr/>
        </p:nvSpPr>
        <p:spPr>
          <a:xfrm>
            <a:off x="9776263" y="5426770"/>
            <a:ext cx="3363492" cy="1109952"/>
          </a:xfrm>
          <a:custGeom>
            <a:avLst/>
            <a:gdLst/>
            <a:ahLst/>
            <a:cxnLst/>
            <a:rect l="l" t="t" r="r" b="b"/>
            <a:pathLst>
              <a:path w="3363492" h="1109952">
                <a:moveTo>
                  <a:pt x="0" y="0"/>
                </a:moveTo>
                <a:lnTo>
                  <a:pt x="3363492" y="0"/>
                </a:lnTo>
                <a:lnTo>
                  <a:pt x="3363492" y="1109952"/>
                </a:lnTo>
                <a:lnTo>
                  <a:pt x="0" y="1109952"/>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2170922" y="6133598"/>
            <a:ext cx="3478918" cy="613410"/>
          </a:xfrm>
          <a:prstGeom prst="rect">
            <a:avLst/>
          </a:prstGeom>
        </p:spPr>
        <p:txBody>
          <a:bodyPr lIns="0" tIns="0" rIns="0" bIns="0" rtlCol="0" anchor="t">
            <a:spAutoFit/>
          </a:bodyPr>
          <a:lstStyle/>
          <a:p>
            <a:pPr algn="ctr">
              <a:lnSpc>
                <a:spcPts val="5040"/>
              </a:lnSpc>
            </a:pPr>
            <a:r>
              <a:rPr lang="en-US" sz="3600">
                <a:solidFill>
                  <a:srgbClr val="FFFFFF"/>
                </a:solidFill>
                <a:latin typeface="Outfit"/>
                <a:ea typeface="Outfit"/>
                <a:cs typeface="Outfit"/>
                <a:sym typeface="Outfit"/>
              </a:rPr>
              <a:t>Alex Molak</a:t>
            </a:r>
          </a:p>
        </p:txBody>
      </p:sp>
      <p:sp>
        <p:nvSpPr>
          <p:cNvPr id="13" name="TextBox 13"/>
          <p:cNvSpPr txBox="1"/>
          <p:nvPr/>
        </p:nvSpPr>
        <p:spPr>
          <a:xfrm>
            <a:off x="8732720" y="2728415"/>
            <a:ext cx="5458020" cy="666750"/>
          </a:xfrm>
          <a:prstGeom prst="rect">
            <a:avLst/>
          </a:prstGeom>
        </p:spPr>
        <p:txBody>
          <a:bodyPr lIns="0" tIns="0" rIns="0" bIns="0" rtlCol="0" anchor="t">
            <a:spAutoFit/>
          </a:bodyPr>
          <a:lstStyle/>
          <a:p>
            <a:pPr algn="l">
              <a:lnSpc>
                <a:spcPts val="5280"/>
              </a:lnSpc>
            </a:pPr>
            <a:r>
              <a:rPr lang="en-US" sz="4400">
                <a:solidFill>
                  <a:srgbClr val="FFFFFF"/>
                </a:solidFill>
                <a:latin typeface="Outfit"/>
                <a:ea typeface="Outfit"/>
                <a:cs typeface="Outfit"/>
                <a:sym typeface="Outfit"/>
              </a:rPr>
              <a:t>About</a:t>
            </a:r>
            <a:r>
              <a:rPr lang="en-US" sz="4400">
                <a:solidFill>
                  <a:srgbClr val="000000"/>
                </a:solidFill>
                <a:latin typeface="Outfit"/>
                <a:ea typeface="Outfit"/>
                <a:cs typeface="Outfit"/>
                <a:sym typeface="Outfit"/>
              </a:rPr>
              <a:t> </a:t>
            </a:r>
            <a:r>
              <a:rPr lang="en-US" sz="4400">
                <a:solidFill>
                  <a:srgbClr val="00CD8F"/>
                </a:solidFill>
                <a:latin typeface="Outfit"/>
                <a:ea typeface="Outfit"/>
                <a:cs typeface="Outfit"/>
                <a:sym typeface="Outfit"/>
              </a:rPr>
              <a:t>Alex</a:t>
            </a:r>
          </a:p>
        </p:txBody>
      </p:sp>
      <p:sp>
        <p:nvSpPr>
          <p:cNvPr id="14" name="TextBox 14"/>
          <p:cNvSpPr txBox="1"/>
          <p:nvPr/>
        </p:nvSpPr>
        <p:spPr>
          <a:xfrm>
            <a:off x="8732720" y="3557479"/>
            <a:ext cx="8435139" cy="1219200"/>
          </a:xfrm>
          <a:prstGeom prst="rect">
            <a:avLst/>
          </a:prstGeom>
        </p:spPr>
        <p:txBody>
          <a:bodyPr lIns="0" tIns="0" rIns="0" bIns="0" rtlCol="0" anchor="t">
            <a:spAutoFit/>
          </a:bodyPr>
          <a:lstStyle/>
          <a:p>
            <a:pPr marL="241046" lvl="1" indent="-120523" algn="l">
              <a:lnSpc>
                <a:spcPts val="2400"/>
              </a:lnSpc>
              <a:buFont typeface="Arial"/>
              <a:buChar char="•"/>
            </a:pPr>
            <a:r>
              <a:rPr lang="en-US" sz="2000">
                <a:solidFill>
                  <a:srgbClr val="FFFFFF"/>
                </a:solidFill>
                <a:latin typeface="Outfit"/>
                <a:ea typeface="Outfit"/>
                <a:cs typeface="Outfit"/>
                <a:sym typeface="Outfit"/>
              </a:rPr>
              <a:t>Founder of </a:t>
            </a:r>
            <a:r>
              <a:rPr lang="en-US" sz="2000" b="1">
                <a:solidFill>
                  <a:srgbClr val="FFFFFF"/>
                </a:solidFill>
                <a:latin typeface="Outfit Bold"/>
                <a:ea typeface="Outfit Bold"/>
                <a:cs typeface="Outfit Bold"/>
                <a:sym typeface="Outfit Bold"/>
              </a:rPr>
              <a:t>CausalPython.io</a:t>
            </a:r>
          </a:p>
          <a:p>
            <a:pPr marL="241046" lvl="1" indent="-120523" algn="l">
              <a:lnSpc>
                <a:spcPts val="2400"/>
              </a:lnSpc>
              <a:buFont typeface="Arial"/>
              <a:buChar char="•"/>
            </a:pPr>
            <a:r>
              <a:rPr lang="en-US" sz="2000">
                <a:solidFill>
                  <a:srgbClr val="FFFFFF"/>
                </a:solidFill>
                <a:latin typeface="Outfit"/>
                <a:ea typeface="Outfit"/>
                <a:cs typeface="Outfit"/>
                <a:sym typeface="Outfit"/>
              </a:rPr>
              <a:t>Host at </a:t>
            </a:r>
            <a:r>
              <a:rPr lang="en-US" sz="2000" b="1">
                <a:solidFill>
                  <a:srgbClr val="FFFFFF"/>
                </a:solidFill>
                <a:latin typeface="Outfit Bold"/>
                <a:ea typeface="Outfit Bold"/>
                <a:cs typeface="Outfit Bold"/>
                <a:sym typeface="Outfit Bold"/>
              </a:rPr>
              <a:t>Causal Bandits Podcast</a:t>
            </a:r>
          </a:p>
          <a:p>
            <a:pPr marL="241046" lvl="1" indent="-120523" algn="l">
              <a:lnSpc>
                <a:spcPts val="2400"/>
              </a:lnSpc>
              <a:buFont typeface="Arial"/>
              <a:buChar char="•"/>
            </a:pPr>
            <a:r>
              <a:rPr lang="en-US" sz="2000" b="1">
                <a:solidFill>
                  <a:srgbClr val="FFFFFF"/>
                </a:solidFill>
                <a:latin typeface="Outfit Bold"/>
                <a:ea typeface="Outfit Bold"/>
                <a:cs typeface="Outfit Bold"/>
                <a:sym typeface="Outfit Bold"/>
              </a:rPr>
              <a:t>Senior Data Science Consultant </a:t>
            </a:r>
            <a:r>
              <a:rPr lang="en-US" sz="2000">
                <a:solidFill>
                  <a:srgbClr val="FFFFFF"/>
                </a:solidFill>
                <a:latin typeface="Outfit"/>
                <a:ea typeface="Outfit"/>
                <a:cs typeface="Outfit"/>
                <a:sym typeface="Outfit"/>
              </a:rPr>
              <a:t>at </a:t>
            </a:r>
            <a:r>
              <a:rPr lang="en-US" sz="2000" b="1">
                <a:solidFill>
                  <a:srgbClr val="FFFFFF"/>
                </a:solidFill>
                <a:latin typeface="Outfit Bold"/>
                <a:ea typeface="Outfit Bold"/>
                <a:cs typeface="Outfit Bold"/>
                <a:sym typeface="Outfit Bold"/>
              </a:rPr>
              <a:t>Lingaro</a:t>
            </a:r>
          </a:p>
          <a:p>
            <a:pPr marL="241300" lvl="1" indent="-120650" algn="l">
              <a:lnSpc>
                <a:spcPts val="2400"/>
              </a:lnSpc>
              <a:buFont typeface="Arial"/>
              <a:buChar char="•"/>
            </a:pPr>
            <a:r>
              <a:rPr lang="en-US" sz="2000">
                <a:solidFill>
                  <a:srgbClr val="FFFFFF"/>
                </a:solidFill>
                <a:latin typeface="Outfit"/>
                <a:ea typeface="Outfit"/>
                <a:cs typeface="Outfit"/>
                <a:sym typeface="Outfit"/>
              </a:rPr>
              <a:t>Causal ML </a:t>
            </a:r>
            <a:r>
              <a:rPr lang="en-US" sz="2000" b="1">
                <a:solidFill>
                  <a:srgbClr val="FFFFFF"/>
                </a:solidFill>
                <a:latin typeface="Outfit Bold"/>
                <a:ea typeface="Outfit Bold"/>
                <a:cs typeface="Outfit Bold"/>
                <a:sym typeface="Outfit Bold"/>
              </a:rPr>
              <a:t>Tutor </a:t>
            </a:r>
            <a:r>
              <a:rPr lang="en-US" sz="2000">
                <a:solidFill>
                  <a:srgbClr val="FFFFFF"/>
                </a:solidFill>
                <a:latin typeface="Outfit"/>
                <a:ea typeface="Outfit"/>
                <a:cs typeface="Outfit"/>
                <a:sym typeface="Outfit"/>
              </a:rPr>
              <a:t>at </a:t>
            </a:r>
            <a:r>
              <a:rPr lang="en-US" sz="2000" b="1">
                <a:solidFill>
                  <a:srgbClr val="FFFFFF"/>
                </a:solidFill>
                <a:latin typeface="Outfit Bold"/>
                <a:ea typeface="Outfit Bold"/>
                <a:cs typeface="Outfit Bold"/>
                <a:sym typeface="Outfit Bold"/>
              </a:rPr>
              <a:t>University of Oxford</a:t>
            </a:r>
          </a:p>
        </p:txBody>
      </p:sp>
      <p:sp>
        <p:nvSpPr>
          <p:cNvPr id="15" name="Freeform 15"/>
          <p:cNvSpPr/>
          <p:nvPr/>
        </p:nvSpPr>
        <p:spPr>
          <a:xfrm rot="785262">
            <a:off x="13114295" y="5660084"/>
            <a:ext cx="2925950" cy="3612284"/>
          </a:xfrm>
          <a:custGeom>
            <a:avLst/>
            <a:gdLst/>
            <a:ahLst/>
            <a:cxnLst/>
            <a:rect l="l" t="t" r="r" b="b"/>
            <a:pathLst>
              <a:path w="2925950" h="3612284">
                <a:moveTo>
                  <a:pt x="0" y="0"/>
                </a:moveTo>
                <a:lnTo>
                  <a:pt x="2925950" y="0"/>
                </a:lnTo>
                <a:lnTo>
                  <a:pt x="2925950" y="3612285"/>
                </a:lnTo>
                <a:lnTo>
                  <a:pt x="0" y="3612285"/>
                </a:lnTo>
                <a:lnTo>
                  <a:pt x="0" y="0"/>
                </a:lnTo>
                <a:close/>
              </a:path>
            </a:pathLst>
          </a:custGeom>
          <a:blipFill>
            <a:blip r:embed="rId12"/>
            <a:stretch>
              <a:fillRect/>
            </a:stretch>
          </a:blipFill>
        </p:spPr>
        <p:txBody>
          <a:bodyPr/>
          <a:lstStyle/>
          <a:p>
            <a:endParaRPr lang="en-US"/>
          </a:p>
        </p:txBody>
      </p:sp>
      <p:sp>
        <p:nvSpPr>
          <p:cNvPr id="16" name="Freeform 16"/>
          <p:cNvSpPr/>
          <p:nvPr/>
        </p:nvSpPr>
        <p:spPr>
          <a:xfrm>
            <a:off x="10080072" y="6536722"/>
            <a:ext cx="2179973" cy="2179973"/>
          </a:xfrm>
          <a:custGeom>
            <a:avLst/>
            <a:gdLst/>
            <a:ahLst/>
            <a:cxnLst/>
            <a:rect l="l" t="t" r="r" b="b"/>
            <a:pathLst>
              <a:path w="2179973" h="2179973">
                <a:moveTo>
                  <a:pt x="0" y="0"/>
                </a:moveTo>
                <a:lnTo>
                  <a:pt x="2179972" y="0"/>
                </a:lnTo>
                <a:lnTo>
                  <a:pt x="2179972" y="2179973"/>
                </a:lnTo>
                <a:lnTo>
                  <a:pt x="0" y="2179973"/>
                </a:lnTo>
                <a:lnTo>
                  <a:pt x="0" y="0"/>
                </a:lnTo>
                <a:close/>
              </a:path>
            </a:pathLst>
          </a:custGeom>
          <a:blipFill>
            <a:blip r:embed="rId13"/>
            <a:stretch>
              <a:fillRect/>
            </a:stretch>
          </a:blipFill>
        </p:spPr>
        <p:txBody>
          <a:bodyPr/>
          <a:lstStyle/>
          <a:p>
            <a:endParaRPr lang="en-US"/>
          </a:p>
        </p:txBody>
      </p:sp>
      <p:sp>
        <p:nvSpPr>
          <p:cNvPr id="17" name="TextBox 6">
            <a:extLst>
              <a:ext uri="{FF2B5EF4-FFF2-40B4-BE49-F238E27FC236}">
                <a16:creationId xmlns:a16="http://schemas.microsoft.com/office/drawing/2014/main" id="{939522FD-EE51-9000-754F-0DD1404F7529}"/>
              </a:ext>
            </a:extLst>
          </p:cNvPr>
          <p:cNvSpPr txBox="1"/>
          <p:nvPr/>
        </p:nvSpPr>
        <p:spPr>
          <a:xfrm>
            <a:off x="2170922" y="6820368"/>
            <a:ext cx="3478918" cy="1275286"/>
          </a:xfrm>
          <a:prstGeom prst="rect">
            <a:avLst/>
          </a:prstGeom>
        </p:spPr>
        <p:txBody>
          <a:bodyPr lIns="0" tIns="0" rIns="0" bIns="0" rtlCol="0" anchor="t">
            <a:spAutoFit/>
          </a:bodyPr>
          <a:lstStyle/>
          <a:p>
            <a:pPr algn="ctr">
              <a:lnSpc>
                <a:spcPts val="3358"/>
              </a:lnSpc>
            </a:pPr>
            <a:r>
              <a:rPr lang="en-US" sz="2400" dirty="0">
                <a:solidFill>
                  <a:srgbClr val="FFFFFF"/>
                </a:solidFill>
                <a:latin typeface="Outfit"/>
                <a:ea typeface="Outfit"/>
                <a:cs typeface="Outfit"/>
                <a:sym typeface="Outfit"/>
              </a:rPr>
              <a:t>Founder @ CausalPython.io || Senior Data Scientist @ Lingaro</a:t>
            </a:r>
          </a:p>
        </p:txBody>
      </p:sp>
    </p:spTree>
  </p:cSld>
  <p:clrMapOvr>
    <a:masterClrMapping/>
  </p:clrMapOvr>
  <p:extLst>
    <p:ext uri="{6950BFC3-D8DA-4A85-94F7-54DA5524770B}">
      <p188:commentRel xmlns:p188="http://schemas.microsoft.com/office/powerpoint/2018/8/main" r:id="rId3"/>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79728" y="2206920"/>
            <a:ext cx="10442052" cy="1613919"/>
          </a:xfrm>
          <a:custGeom>
            <a:avLst/>
            <a:gdLst/>
            <a:ahLst/>
            <a:cxnLst/>
            <a:rect l="l" t="t" r="r" b="b"/>
            <a:pathLst>
              <a:path w="10442052" h="1613919">
                <a:moveTo>
                  <a:pt x="0" y="0"/>
                </a:moveTo>
                <a:lnTo>
                  <a:pt x="10442052" y="0"/>
                </a:lnTo>
                <a:lnTo>
                  <a:pt x="10442052" y="1613919"/>
                </a:lnTo>
                <a:lnTo>
                  <a:pt x="0" y="1613919"/>
                </a:lnTo>
                <a:lnTo>
                  <a:pt x="0" y="0"/>
                </a:lnTo>
                <a:close/>
              </a:path>
            </a:pathLst>
          </a:custGeom>
          <a:blipFill>
            <a:blip r:embed="rId2"/>
            <a:stretch>
              <a:fillRect l="-25812" t="-433004" r="-65843" b="-164501"/>
            </a:stretch>
          </a:blipFill>
        </p:spPr>
        <p:txBody>
          <a:bodyPr/>
          <a:lstStyle/>
          <a:p>
            <a:endParaRPr lang="en-US"/>
          </a:p>
        </p:txBody>
      </p:sp>
      <p:sp>
        <p:nvSpPr>
          <p:cNvPr id="3" name="TextBox 3"/>
          <p:cNvSpPr txBox="1"/>
          <p:nvPr/>
        </p:nvSpPr>
        <p:spPr>
          <a:xfrm>
            <a:off x="1687140" y="2919973"/>
            <a:ext cx="3085897" cy="729964"/>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Chain 🔗</a:t>
            </a:r>
          </a:p>
        </p:txBody>
      </p:sp>
      <p:sp>
        <p:nvSpPr>
          <p:cNvPr id="4" name="Freeform 4"/>
          <p:cNvSpPr/>
          <p:nvPr/>
        </p:nvSpPr>
        <p:spPr>
          <a:xfrm>
            <a:off x="5279727" y="4336540"/>
            <a:ext cx="10442054" cy="1613919"/>
          </a:xfrm>
          <a:custGeom>
            <a:avLst/>
            <a:gdLst/>
            <a:ahLst/>
            <a:cxnLst/>
            <a:rect l="l" t="t" r="r" b="b"/>
            <a:pathLst>
              <a:path w="10442054" h="1613919">
                <a:moveTo>
                  <a:pt x="0" y="0"/>
                </a:moveTo>
                <a:lnTo>
                  <a:pt x="10442054" y="0"/>
                </a:lnTo>
                <a:lnTo>
                  <a:pt x="10442054" y="1613920"/>
                </a:lnTo>
                <a:lnTo>
                  <a:pt x="0" y="1613920"/>
                </a:lnTo>
                <a:lnTo>
                  <a:pt x="0" y="0"/>
                </a:lnTo>
                <a:close/>
              </a:path>
            </a:pathLst>
          </a:custGeom>
          <a:blipFill>
            <a:blip r:embed="rId3"/>
            <a:stretch>
              <a:fillRect l="-25812" t="-382002" r="-65843" b="-215502"/>
            </a:stretch>
          </a:blipFill>
        </p:spPr>
        <p:txBody>
          <a:bodyPr/>
          <a:lstStyle/>
          <a:p>
            <a:endParaRPr lang="en-US"/>
          </a:p>
        </p:txBody>
      </p:sp>
      <p:sp>
        <p:nvSpPr>
          <p:cNvPr id="5" name="TextBox 5"/>
          <p:cNvSpPr txBox="1"/>
          <p:nvPr/>
        </p:nvSpPr>
        <p:spPr>
          <a:xfrm>
            <a:off x="1436032" y="5005437"/>
            <a:ext cx="3085898"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Fork 🍴</a:t>
            </a:r>
          </a:p>
        </p:txBody>
      </p:sp>
      <p:sp>
        <p:nvSpPr>
          <p:cNvPr id="6" name="Freeform 6"/>
          <p:cNvSpPr/>
          <p:nvPr/>
        </p:nvSpPr>
        <p:spPr>
          <a:xfrm>
            <a:off x="5279728" y="6466161"/>
            <a:ext cx="10442052" cy="1613919"/>
          </a:xfrm>
          <a:custGeom>
            <a:avLst/>
            <a:gdLst/>
            <a:ahLst/>
            <a:cxnLst/>
            <a:rect l="l" t="t" r="r" b="b"/>
            <a:pathLst>
              <a:path w="10442052" h="1613919">
                <a:moveTo>
                  <a:pt x="0" y="0"/>
                </a:moveTo>
                <a:lnTo>
                  <a:pt x="10442052" y="0"/>
                </a:lnTo>
                <a:lnTo>
                  <a:pt x="10442052" y="1613919"/>
                </a:lnTo>
                <a:lnTo>
                  <a:pt x="0" y="1613919"/>
                </a:lnTo>
                <a:lnTo>
                  <a:pt x="0" y="0"/>
                </a:lnTo>
                <a:close/>
              </a:path>
            </a:pathLst>
          </a:custGeom>
          <a:blipFill>
            <a:blip r:embed="rId4"/>
            <a:stretch>
              <a:fillRect l="-25347" t="-409995" r="-66304" b="-187500"/>
            </a:stretch>
          </a:blipFill>
        </p:spPr>
        <p:txBody>
          <a:bodyPr/>
          <a:lstStyle/>
          <a:p>
            <a:endParaRPr lang="en-US"/>
          </a:p>
        </p:txBody>
      </p:sp>
      <p:sp>
        <p:nvSpPr>
          <p:cNvPr id="7" name="TextBox 7"/>
          <p:cNvSpPr txBox="1"/>
          <p:nvPr/>
        </p:nvSpPr>
        <p:spPr>
          <a:xfrm>
            <a:off x="1546644" y="7090902"/>
            <a:ext cx="3085898"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Collider 💥</a:t>
            </a:r>
          </a:p>
        </p:txBody>
      </p:sp>
      <p:grpSp>
        <p:nvGrpSpPr>
          <p:cNvPr id="8" name="Group 8"/>
          <p:cNvGrpSpPr/>
          <p:nvPr/>
        </p:nvGrpSpPr>
        <p:grpSpPr>
          <a:xfrm>
            <a:off x="11269152" y="2734112"/>
            <a:ext cx="1840782" cy="950166"/>
            <a:chOff x="0" y="0"/>
            <a:chExt cx="2454376" cy="1266888"/>
          </a:xfrm>
        </p:grpSpPr>
        <p:sp>
          <p:nvSpPr>
            <p:cNvPr id="9" name="Freeform 9"/>
            <p:cNvSpPr/>
            <p:nvPr/>
          </p:nvSpPr>
          <p:spPr>
            <a:xfrm>
              <a:off x="0" y="0"/>
              <a:ext cx="2454402" cy="1266952"/>
            </a:xfrm>
            <a:custGeom>
              <a:avLst/>
              <a:gdLst/>
              <a:ahLst/>
              <a:cxnLst/>
              <a:rect l="l" t="t" r="r" b="b"/>
              <a:pathLst>
                <a:path w="2454402" h="1266952">
                  <a:moveTo>
                    <a:pt x="0" y="633476"/>
                  </a:moveTo>
                  <a:cubicBezTo>
                    <a:pt x="0" y="254635"/>
                    <a:pt x="589915" y="0"/>
                    <a:pt x="1227201" y="0"/>
                  </a:cubicBezTo>
                  <a:cubicBezTo>
                    <a:pt x="1864487" y="0"/>
                    <a:pt x="2454402" y="254635"/>
                    <a:pt x="2454402" y="633476"/>
                  </a:cubicBezTo>
                  <a:lnTo>
                    <a:pt x="2397252" y="633476"/>
                  </a:lnTo>
                  <a:lnTo>
                    <a:pt x="2454402" y="633476"/>
                  </a:lnTo>
                  <a:cubicBezTo>
                    <a:pt x="2454402" y="1012317"/>
                    <a:pt x="1864487" y="1266952"/>
                    <a:pt x="1227201" y="1266952"/>
                  </a:cubicBezTo>
                  <a:lnTo>
                    <a:pt x="1227201" y="1209802"/>
                  </a:lnTo>
                  <a:lnTo>
                    <a:pt x="1227201" y="1266952"/>
                  </a:lnTo>
                  <a:cubicBezTo>
                    <a:pt x="589915" y="1266825"/>
                    <a:pt x="0" y="1012190"/>
                    <a:pt x="0" y="633476"/>
                  </a:cubicBezTo>
                  <a:lnTo>
                    <a:pt x="57150" y="633476"/>
                  </a:lnTo>
                  <a:lnTo>
                    <a:pt x="114300" y="633476"/>
                  </a:lnTo>
                  <a:lnTo>
                    <a:pt x="57150" y="633476"/>
                  </a:lnTo>
                  <a:lnTo>
                    <a:pt x="0" y="633476"/>
                  </a:lnTo>
                  <a:moveTo>
                    <a:pt x="114300" y="633476"/>
                  </a:moveTo>
                  <a:cubicBezTo>
                    <a:pt x="114300" y="665099"/>
                    <a:pt x="88773" y="690626"/>
                    <a:pt x="57150" y="690626"/>
                  </a:cubicBezTo>
                  <a:cubicBezTo>
                    <a:pt x="25527" y="690626"/>
                    <a:pt x="0" y="664972"/>
                    <a:pt x="0" y="633476"/>
                  </a:cubicBezTo>
                  <a:cubicBezTo>
                    <a:pt x="0" y="601980"/>
                    <a:pt x="25527" y="576326"/>
                    <a:pt x="57150" y="576326"/>
                  </a:cubicBezTo>
                  <a:cubicBezTo>
                    <a:pt x="88773" y="576326"/>
                    <a:pt x="114300" y="601853"/>
                    <a:pt x="114300" y="633476"/>
                  </a:cubicBezTo>
                  <a:cubicBezTo>
                    <a:pt x="114300" y="891286"/>
                    <a:pt x="572135" y="1152652"/>
                    <a:pt x="1227201" y="1152652"/>
                  </a:cubicBezTo>
                  <a:cubicBezTo>
                    <a:pt x="1882267" y="1152652"/>
                    <a:pt x="2340102" y="891286"/>
                    <a:pt x="2340102" y="633476"/>
                  </a:cubicBezTo>
                  <a:cubicBezTo>
                    <a:pt x="2340102" y="375666"/>
                    <a:pt x="1882267" y="114300"/>
                    <a:pt x="1227201" y="114300"/>
                  </a:cubicBezTo>
                  <a:lnTo>
                    <a:pt x="1227201" y="57150"/>
                  </a:lnTo>
                  <a:lnTo>
                    <a:pt x="1227201" y="114300"/>
                  </a:lnTo>
                  <a:cubicBezTo>
                    <a:pt x="572135" y="114300"/>
                    <a:pt x="114300" y="375666"/>
                    <a:pt x="114300" y="633476"/>
                  </a:cubicBezTo>
                  <a:close/>
                </a:path>
              </a:pathLst>
            </a:custGeom>
            <a:solidFill>
              <a:srgbClr val="FFFF00"/>
            </a:solidFill>
          </p:spPr>
          <p:txBody>
            <a:bodyPr/>
            <a:lstStyle/>
            <a:p>
              <a:endParaRPr lang="en-US"/>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79728" y="2206920"/>
            <a:ext cx="10442052" cy="1613919"/>
          </a:xfrm>
          <a:custGeom>
            <a:avLst/>
            <a:gdLst/>
            <a:ahLst/>
            <a:cxnLst/>
            <a:rect l="l" t="t" r="r" b="b"/>
            <a:pathLst>
              <a:path w="10442052" h="1613919">
                <a:moveTo>
                  <a:pt x="0" y="0"/>
                </a:moveTo>
                <a:lnTo>
                  <a:pt x="10442052" y="0"/>
                </a:lnTo>
                <a:lnTo>
                  <a:pt x="10442052" y="1613919"/>
                </a:lnTo>
                <a:lnTo>
                  <a:pt x="0" y="1613919"/>
                </a:lnTo>
                <a:lnTo>
                  <a:pt x="0" y="0"/>
                </a:lnTo>
                <a:close/>
              </a:path>
            </a:pathLst>
          </a:custGeom>
          <a:blipFill>
            <a:blip r:embed="rId2"/>
            <a:stretch>
              <a:fillRect l="-25812" t="-433004" r="-65843" b="-164501"/>
            </a:stretch>
          </a:blipFill>
        </p:spPr>
        <p:txBody>
          <a:bodyPr/>
          <a:lstStyle/>
          <a:p>
            <a:endParaRPr lang="en-US"/>
          </a:p>
        </p:txBody>
      </p:sp>
      <p:sp>
        <p:nvSpPr>
          <p:cNvPr id="3" name="TextBox 3"/>
          <p:cNvSpPr txBox="1"/>
          <p:nvPr/>
        </p:nvSpPr>
        <p:spPr>
          <a:xfrm>
            <a:off x="1687140" y="2919973"/>
            <a:ext cx="3085897" cy="729964"/>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Chain 🔗</a:t>
            </a:r>
          </a:p>
        </p:txBody>
      </p:sp>
      <p:sp>
        <p:nvSpPr>
          <p:cNvPr id="4" name="Freeform 4"/>
          <p:cNvSpPr/>
          <p:nvPr/>
        </p:nvSpPr>
        <p:spPr>
          <a:xfrm>
            <a:off x="5279727" y="4336540"/>
            <a:ext cx="10442054" cy="1613919"/>
          </a:xfrm>
          <a:custGeom>
            <a:avLst/>
            <a:gdLst/>
            <a:ahLst/>
            <a:cxnLst/>
            <a:rect l="l" t="t" r="r" b="b"/>
            <a:pathLst>
              <a:path w="10442054" h="1613919">
                <a:moveTo>
                  <a:pt x="0" y="0"/>
                </a:moveTo>
                <a:lnTo>
                  <a:pt x="10442054" y="0"/>
                </a:lnTo>
                <a:lnTo>
                  <a:pt x="10442054" y="1613920"/>
                </a:lnTo>
                <a:lnTo>
                  <a:pt x="0" y="1613920"/>
                </a:lnTo>
                <a:lnTo>
                  <a:pt x="0" y="0"/>
                </a:lnTo>
                <a:close/>
              </a:path>
            </a:pathLst>
          </a:custGeom>
          <a:blipFill>
            <a:blip r:embed="rId3"/>
            <a:stretch>
              <a:fillRect l="-25812" t="-382002" r="-65843" b="-215502"/>
            </a:stretch>
          </a:blipFill>
        </p:spPr>
        <p:txBody>
          <a:bodyPr/>
          <a:lstStyle/>
          <a:p>
            <a:endParaRPr lang="en-US"/>
          </a:p>
        </p:txBody>
      </p:sp>
      <p:sp>
        <p:nvSpPr>
          <p:cNvPr id="5" name="TextBox 5"/>
          <p:cNvSpPr txBox="1"/>
          <p:nvPr/>
        </p:nvSpPr>
        <p:spPr>
          <a:xfrm>
            <a:off x="1436032" y="5005437"/>
            <a:ext cx="3085898"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Fork 🍴</a:t>
            </a:r>
          </a:p>
        </p:txBody>
      </p:sp>
      <p:sp>
        <p:nvSpPr>
          <p:cNvPr id="6" name="Freeform 6"/>
          <p:cNvSpPr/>
          <p:nvPr/>
        </p:nvSpPr>
        <p:spPr>
          <a:xfrm>
            <a:off x="5279728" y="6466161"/>
            <a:ext cx="10442052" cy="1613919"/>
          </a:xfrm>
          <a:custGeom>
            <a:avLst/>
            <a:gdLst/>
            <a:ahLst/>
            <a:cxnLst/>
            <a:rect l="l" t="t" r="r" b="b"/>
            <a:pathLst>
              <a:path w="10442052" h="1613919">
                <a:moveTo>
                  <a:pt x="0" y="0"/>
                </a:moveTo>
                <a:lnTo>
                  <a:pt x="10442052" y="0"/>
                </a:lnTo>
                <a:lnTo>
                  <a:pt x="10442052" y="1613919"/>
                </a:lnTo>
                <a:lnTo>
                  <a:pt x="0" y="1613919"/>
                </a:lnTo>
                <a:lnTo>
                  <a:pt x="0" y="0"/>
                </a:lnTo>
                <a:close/>
              </a:path>
            </a:pathLst>
          </a:custGeom>
          <a:blipFill>
            <a:blip r:embed="rId4"/>
            <a:stretch>
              <a:fillRect l="-25347" t="-409995" r="-66304" b="-187500"/>
            </a:stretch>
          </a:blipFill>
        </p:spPr>
        <p:txBody>
          <a:bodyPr/>
          <a:lstStyle/>
          <a:p>
            <a:endParaRPr lang="en-US"/>
          </a:p>
        </p:txBody>
      </p:sp>
      <p:sp>
        <p:nvSpPr>
          <p:cNvPr id="7" name="TextBox 7"/>
          <p:cNvSpPr txBox="1"/>
          <p:nvPr/>
        </p:nvSpPr>
        <p:spPr>
          <a:xfrm>
            <a:off x="1546644" y="7090902"/>
            <a:ext cx="3085898"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Collider 💥</a:t>
            </a:r>
          </a:p>
        </p:txBody>
      </p:sp>
      <p:grpSp>
        <p:nvGrpSpPr>
          <p:cNvPr id="8" name="Group 8"/>
          <p:cNvGrpSpPr/>
          <p:nvPr/>
        </p:nvGrpSpPr>
        <p:grpSpPr>
          <a:xfrm>
            <a:off x="11269152" y="2734112"/>
            <a:ext cx="1840782" cy="950166"/>
            <a:chOff x="0" y="0"/>
            <a:chExt cx="2454376" cy="1266888"/>
          </a:xfrm>
        </p:grpSpPr>
        <p:sp>
          <p:nvSpPr>
            <p:cNvPr id="9" name="Freeform 9"/>
            <p:cNvSpPr/>
            <p:nvPr/>
          </p:nvSpPr>
          <p:spPr>
            <a:xfrm>
              <a:off x="0" y="0"/>
              <a:ext cx="2454402" cy="1266952"/>
            </a:xfrm>
            <a:custGeom>
              <a:avLst/>
              <a:gdLst/>
              <a:ahLst/>
              <a:cxnLst/>
              <a:rect l="l" t="t" r="r" b="b"/>
              <a:pathLst>
                <a:path w="2454402" h="1266952">
                  <a:moveTo>
                    <a:pt x="0" y="633476"/>
                  </a:moveTo>
                  <a:cubicBezTo>
                    <a:pt x="0" y="254635"/>
                    <a:pt x="589915" y="0"/>
                    <a:pt x="1227201" y="0"/>
                  </a:cubicBezTo>
                  <a:cubicBezTo>
                    <a:pt x="1864487" y="0"/>
                    <a:pt x="2454402" y="254635"/>
                    <a:pt x="2454402" y="633476"/>
                  </a:cubicBezTo>
                  <a:lnTo>
                    <a:pt x="2397252" y="633476"/>
                  </a:lnTo>
                  <a:lnTo>
                    <a:pt x="2454402" y="633476"/>
                  </a:lnTo>
                  <a:cubicBezTo>
                    <a:pt x="2454402" y="1012317"/>
                    <a:pt x="1864487" y="1266952"/>
                    <a:pt x="1227201" y="1266952"/>
                  </a:cubicBezTo>
                  <a:lnTo>
                    <a:pt x="1227201" y="1209802"/>
                  </a:lnTo>
                  <a:lnTo>
                    <a:pt x="1227201" y="1266952"/>
                  </a:lnTo>
                  <a:cubicBezTo>
                    <a:pt x="589915" y="1266825"/>
                    <a:pt x="0" y="1012190"/>
                    <a:pt x="0" y="633476"/>
                  </a:cubicBezTo>
                  <a:lnTo>
                    <a:pt x="57150" y="633476"/>
                  </a:lnTo>
                  <a:lnTo>
                    <a:pt x="114300" y="633476"/>
                  </a:lnTo>
                  <a:lnTo>
                    <a:pt x="57150" y="633476"/>
                  </a:lnTo>
                  <a:lnTo>
                    <a:pt x="0" y="633476"/>
                  </a:lnTo>
                  <a:moveTo>
                    <a:pt x="114300" y="633476"/>
                  </a:moveTo>
                  <a:cubicBezTo>
                    <a:pt x="114300" y="665099"/>
                    <a:pt x="88773" y="690626"/>
                    <a:pt x="57150" y="690626"/>
                  </a:cubicBezTo>
                  <a:cubicBezTo>
                    <a:pt x="25527" y="690626"/>
                    <a:pt x="0" y="664972"/>
                    <a:pt x="0" y="633476"/>
                  </a:cubicBezTo>
                  <a:cubicBezTo>
                    <a:pt x="0" y="601980"/>
                    <a:pt x="25527" y="576326"/>
                    <a:pt x="57150" y="576326"/>
                  </a:cubicBezTo>
                  <a:cubicBezTo>
                    <a:pt x="88773" y="576326"/>
                    <a:pt x="114300" y="601853"/>
                    <a:pt x="114300" y="633476"/>
                  </a:cubicBezTo>
                  <a:cubicBezTo>
                    <a:pt x="114300" y="891286"/>
                    <a:pt x="572135" y="1152652"/>
                    <a:pt x="1227201" y="1152652"/>
                  </a:cubicBezTo>
                  <a:cubicBezTo>
                    <a:pt x="1882267" y="1152652"/>
                    <a:pt x="2340102" y="891286"/>
                    <a:pt x="2340102" y="633476"/>
                  </a:cubicBezTo>
                  <a:cubicBezTo>
                    <a:pt x="2340102" y="375666"/>
                    <a:pt x="1882267" y="114300"/>
                    <a:pt x="1227201" y="114300"/>
                  </a:cubicBezTo>
                  <a:lnTo>
                    <a:pt x="1227201" y="57150"/>
                  </a:lnTo>
                  <a:lnTo>
                    <a:pt x="1227201" y="114300"/>
                  </a:lnTo>
                  <a:cubicBezTo>
                    <a:pt x="572135" y="114300"/>
                    <a:pt x="114300" y="375666"/>
                    <a:pt x="114300" y="633476"/>
                  </a:cubicBezTo>
                  <a:close/>
                </a:path>
              </a:pathLst>
            </a:custGeom>
            <a:solidFill>
              <a:srgbClr val="FFFF00"/>
            </a:solidFill>
          </p:spPr>
          <p:txBody>
            <a:bodyPr/>
            <a:lstStyle/>
            <a:p>
              <a:endParaRPr lang="en-US"/>
            </a:p>
          </p:txBody>
        </p:sp>
      </p:grpSp>
      <p:grpSp>
        <p:nvGrpSpPr>
          <p:cNvPr id="10" name="Group 10"/>
          <p:cNvGrpSpPr/>
          <p:nvPr/>
        </p:nvGrpSpPr>
        <p:grpSpPr>
          <a:xfrm>
            <a:off x="11269152" y="4787589"/>
            <a:ext cx="1840782" cy="950166"/>
            <a:chOff x="0" y="0"/>
            <a:chExt cx="2454376" cy="1266888"/>
          </a:xfrm>
        </p:grpSpPr>
        <p:sp>
          <p:nvSpPr>
            <p:cNvPr id="11" name="Freeform 11"/>
            <p:cNvSpPr/>
            <p:nvPr/>
          </p:nvSpPr>
          <p:spPr>
            <a:xfrm>
              <a:off x="0" y="0"/>
              <a:ext cx="2454402" cy="1266952"/>
            </a:xfrm>
            <a:custGeom>
              <a:avLst/>
              <a:gdLst/>
              <a:ahLst/>
              <a:cxnLst/>
              <a:rect l="l" t="t" r="r" b="b"/>
              <a:pathLst>
                <a:path w="2454402" h="1266952">
                  <a:moveTo>
                    <a:pt x="0" y="633476"/>
                  </a:moveTo>
                  <a:cubicBezTo>
                    <a:pt x="0" y="254635"/>
                    <a:pt x="589915" y="0"/>
                    <a:pt x="1227201" y="0"/>
                  </a:cubicBezTo>
                  <a:cubicBezTo>
                    <a:pt x="1864487" y="0"/>
                    <a:pt x="2454402" y="254635"/>
                    <a:pt x="2454402" y="633476"/>
                  </a:cubicBezTo>
                  <a:lnTo>
                    <a:pt x="2397252" y="633476"/>
                  </a:lnTo>
                  <a:lnTo>
                    <a:pt x="2454402" y="633476"/>
                  </a:lnTo>
                  <a:cubicBezTo>
                    <a:pt x="2454402" y="1012317"/>
                    <a:pt x="1864487" y="1266952"/>
                    <a:pt x="1227201" y="1266952"/>
                  </a:cubicBezTo>
                  <a:lnTo>
                    <a:pt x="1227201" y="1209802"/>
                  </a:lnTo>
                  <a:lnTo>
                    <a:pt x="1227201" y="1266952"/>
                  </a:lnTo>
                  <a:cubicBezTo>
                    <a:pt x="589915" y="1266825"/>
                    <a:pt x="0" y="1012190"/>
                    <a:pt x="0" y="633476"/>
                  </a:cubicBezTo>
                  <a:lnTo>
                    <a:pt x="57150" y="633476"/>
                  </a:lnTo>
                  <a:lnTo>
                    <a:pt x="114300" y="633476"/>
                  </a:lnTo>
                  <a:lnTo>
                    <a:pt x="57150" y="633476"/>
                  </a:lnTo>
                  <a:lnTo>
                    <a:pt x="0" y="633476"/>
                  </a:lnTo>
                  <a:moveTo>
                    <a:pt x="114300" y="633476"/>
                  </a:moveTo>
                  <a:cubicBezTo>
                    <a:pt x="114300" y="665099"/>
                    <a:pt x="88773" y="690626"/>
                    <a:pt x="57150" y="690626"/>
                  </a:cubicBezTo>
                  <a:cubicBezTo>
                    <a:pt x="25527" y="690626"/>
                    <a:pt x="0" y="664972"/>
                    <a:pt x="0" y="633476"/>
                  </a:cubicBezTo>
                  <a:cubicBezTo>
                    <a:pt x="0" y="601980"/>
                    <a:pt x="25527" y="576326"/>
                    <a:pt x="57150" y="576326"/>
                  </a:cubicBezTo>
                  <a:cubicBezTo>
                    <a:pt x="88773" y="576326"/>
                    <a:pt x="114300" y="601853"/>
                    <a:pt x="114300" y="633476"/>
                  </a:cubicBezTo>
                  <a:cubicBezTo>
                    <a:pt x="114300" y="891286"/>
                    <a:pt x="572135" y="1152652"/>
                    <a:pt x="1227201" y="1152652"/>
                  </a:cubicBezTo>
                  <a:cubicBezTo>
                    <a:pt x="1882267" y="1152652"/>
                    <a:pt x="2340102" y="891286"/>
                    <a:pt x="2340102" y="633476"/>
                  </a:cubicBezTo>
                  <a:cubicBezTo>
                    <a:pt x="2340102" y="375666"/>
                    <a:pt x="1882267" y="114300"/>
                    <a:pt x="1227201" y="114300"/>
                  </a:cubicBezTo>
                  <a:lnTo>
                    <a:pt x="1227201" y="57150"/>
                  </a:lnTo>
                  <a:lnTo>
                    <a:pt x="1227201" y="114300"/>
                  </a:lnTo>
                  <a:cubicBezTo>
                    <a:pt x="572135" y="114300"/>
                    <a:pt x="114300" y="375666"/>
                    <a:pt x="114300" y="633476"/>
                  </a:cubicBezTo>
                  <a:close/>
                </a:path>
              </a:pathLst>
            </a:custGeom>
            <a:solidFill>
              <a:srgbClr val="FFFF00"/>
            </a:solidFill>
          </p:spPr>
          <p:txBody>
            <a:bodyPr/>
            <a:lstStyle/>
            <a:p>
              <a:endParaRPr lang="en-US"/>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79728" y="2206920"/>
            <a:ext cx="10442052" cy="1613919"/>
          </a:xfrm>
          <a:custGeom>
            <a:avLst/>
            <a:gdLst/>
            <a:ahLst/>
            <a:cxnLst/>
            <a:rect l="l" t="t" r="r" b="b"/>
            <a:pathLst>
              <a:path w="10442052" h="1613919">
                <a:moveTo>
                  <a:pt x="0" y="0"/>
                </a:moveTo>
                <a:lnTo>
                  <a:pt x="10442052" y="0"/>
                </a:lnTo>
                <a:lnTo>
                  <a:pt x="10442052" y="1613919"/>
                </a:lnTo>
                <a:lnTo>
                  <a:pt x="0" y="1613919"/>
                </a:lnTo>
                <a:lnTo>
                  <a:pt x="0" y="0"/>
                </a:lnTo>
                <a:close/>
              </a:path>
            </a:pathLst>
          </a:custGeom>
          <a:blipFill>
            <a:blip r:embed="rId2"/>
            <a:stretch>
              <a:fillRect l="-25812" t="-433004" r="-65843" b="-164501"/>
            </a:stretch>
          </a:blipFill>
        </p:spPr>
        <p:txBody>
          <a:bodyPr/>
          <a:lstStyle/>
          <a:p>
            <a:endParaRPr lang="en-US"/>
          </a:p>
        </p:txBody>
      </p:sp>
      <p:sp>
        <p:nvSpPr>
          <p:cNvPr id="3" name="TextBox 3"/>
          <p:cNvSpPr txBox="1"/>
          <p:nvPr/>
        </p:nvSpPr>
        <p:spPr>
          <a:xfrm>
            <a:off x="1687140" y="2919973"/>
            <a:ext cx="3085897" cy="729964"/>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Chain 🔗</a:t>
            </a:r>
          </a:p>
        </p:txBody>
      </p:sp>
      <p:sp>
        <p:nvSpPr>
          <p:cNvPr id="4" name="Freeform 4"/>
          <p:cNvSpPr/>
          <p:nvPr/>
        </p:nvSpPr>
        <p:spPr>
          <a:xfrm>
            <a:off x="5279727" y="4336540"/>
            <a:ext cx="10442054" cy="1613919"/>
          </a:xfrm>
          <a:custGeom>
            <a:avLst/>
            <a:gdLst/>
            <a:ahLst/>
            <a:cxnLst/>
            <a:rect l="l" t="t" r="r" b="b"/>
            <a:pathLst>
              <a:path w="10442054" h="1613919">
                <a:moveTo>
                  <a:pt x="0" y="0"/>
                </a:moveTo>
                <a:lnTo>
                  <a:pt x="10442054" y="0"/>
                </a:lnTo>
                <a:lnTo>
                  <a:pt x="10442054" y="1613920"/>
                </a:lnTo>
                <a:lnTo>
                  <a:pt x="0" y="1613920"/>
                </a:lnTo>
                <a:lnTo>
                  <a:pt x="0" y="0"/>
                </a:lnTo>
                <a:close/>
              </a:path>
            </a:pathLst>
          </a:custGeom>
          <a:blipFill>
            <a:blip r:embed="rId3"/>
            <a:stretch>
              <a:fillRect l="-25812" t="-382002" r="-65843" b="-215502"/>
            </a:stretch>
          </a:blipFill>
        </p:spPr>
        <p:txBody>
          <a:bodyPr/>
          <a:lstStyle/>
          <a:p>
            <a:endParaRPr lang="en-US"/>
          </a:p>
        </p:txBody>
      </p:sp>
      <p:sp>
        <p:nvSpPr>
          <p:cNvPr id="5" name="TextBox 5"/>
          <p:cNvSpPr txBox="1"/>
          <p:nvPr/>
        </p:nvSpPr>
        <p:spPr>
          <a:xfrm>
            <a:off x="1436032" y="5005437"/>
            <a:ext cx="3085898"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Fork 🍴</a:t>
            </a:r>
          </a:p>
        </p:txBody>
      </p:sp>
      <p:sp>
        <p:nvSpPr>
          <p:cNvPr id="6" name="Freeform 6"/>
          <p:cNvSpPr/>
          <p:nvPr/>
        </p:nvSpPr>
        <p:spPr>
          <a:xfrm>
            <a:off x="5279728" y="6466161"/>
            <a:ext cx="10442052" cy="1613919"/>
          </a:xfrm>
          <a:custGeom>
            <a:avLst/>
            <a:gdLst/>
            <a:ahLst/>
            <a:cxnLst/>
            <a:rect l="l" t="t" r="r" b="b"/>
            <a:pathLst>
              <a:path w="10442052" h="1613919">
                <a:moveTo>
                  <a:pt x="0" y="0"/>
                </a:moveTo>
                <a:lnTo>
                  <a:pt x="10442052" y="0"/>
                </a:lnTo>
                <a:lnTo>
                  <a:pt x="10442052" y="1613919"/>
                </a:lnTo>
                <a:lnTo>
                  <a:pt x="0" y="1613919"/>
                </a:lnTo>
                <a:lnTo>
                  <a:pt x="0" y="0"/>
                </a:lnTo>
                <a:close/>
              </a:path>
            </a:pathLst>
          </a:custGeom>
          <a:blipFill>
            <a:blip r:embed="rId4"/>
            <a:stretch>
              <a:fillRect l="-25347" t="-409995" r="-66304" b="-187500"/>
            </a:stretch>
          </a:blipFill>
        </p:spPr>
        <p:txBody>
          <a:bodyPr/>
          <a:lstStyle/>
          <a:p>
            <a:endParaRPr lang="en-US"/>
          </a:p>
        </p:txBody>
      </p:sp>
      <p:sp>
        <p:nvSpPr>
          <p:cNvPr id="7" name="TextBox 7"/>
          <p:cNvSpPr txBox="1"/>
          <p:nvPr/>
        </p:nvSpPr>
        <p:spPr>
          <a:xfrm>
            <a:off x="1546644" y="7090902"/>
            <a:ext cx="3085898" cy="729965"/>
          </a:xfrm>
          <a:prstGeom prst="rect">
            <a:avLst/>
          </a:prstGeom>
        </p:spPr>
        <p:txBody>
          <a:bodyPr lIns="0" tIns="0" rIns="0" bIns="0" rtlCol="0" anchor="t">
            <a:spAutoFit/>
          </a:bodyPr>
          <a:lstStyle/>
          <a:p>
            <a:pPr algn="ctr">
              <a:lnSpc>
                <a:spcPts val="5040"/>
              </a:lnSpc>
            </a:pPr>
            <a:r>
              <a:rPr lang="en-US" sz="4200">
                <a:solidFill>
                  <a:srgbClr val="000000"/>
                </a:solidFill>
                <a:latin typeface="Maven Pro"/>
                <a:ea typeface="Maven Pro"/>
                <a:cs typeface="Maven Pro"/>
                <a:sym typeface="Maven Pro"/>
              </a:rPr>
              <a:t>Collider 💥</a:t>
            </a:r>
          </a:p>
        </p:txBody>
      </p:sp>
      <p:grpSp>
        <p:nvGrpSpPr>
          <p:cNvPr id="8" name="Group 8"/>
          <p:cNvGrpSpPr/>
          <p:nvPr/>
        </p:nvGrpSpPr>
        <p:grpSpPr>
          <a:xfrm>
            <a:off x="11269152" y="2734112"/>
            <a:ext cx="1840782" cy="950166"/>
            <a:chOff x="0" y="0"/>
            <a:chExt cx="2454376" cy="1266888"/>
          </a:xfrm>
        </p:grpSpPr>
        <p:sp>
          <p:nvSpPr>
            <p:cNvPr id="9" name="Freeform 9"/>
            <p:cNvSpPr/>
            <p:nvPr/>
          </p:nvSpPr>
          <p:spPr>
            <a:xfrm>
              <a:off x="0" y="0"/>
              <a:ext cx="2454402" cy="1266952"/>
            </a:xfrm>
            <a:custGeom>
              <a:avLst/>
              <a:gdLst/>
              <a:ahLst/>
              <a:cxnLst/>
              <a:rect l="l" t="t" r="r" b="b"/>
              <a:pathLst>
                <a:path w="2454402" h="1266952">
                  <a:moveTo>
                    <a:pt x="0" y="633476"/>
                  </a:moveTo>
                  <a:cubicBezTo>
                    <a:pt x="0" y="254635"/>
                    <a:pt x="589915" y="0"/>
                    <a:pt x="1227201" y="0"/>
                  </a:cubicBezTo>
                  <a:cubicBezTo>
                    <a:pt x="1864487" y="0"/>
                    <a:pt x="2454402" y="254635"/>
                    <a:pt x="2454402" y="633476"/>
                  </a:cubicBezTo>
                  <a:lnTo>
                    <a:pt x="2397252" y="633476"/>
                  </a:lnTo>
                  <a:lnTo>
                    <a:pt x="2454402" y="633476"/>
                  </a:lnTo>
                  <a:cubicBezTo>
                    <a:pt x="2454402" y="1012317"/>
                    <a:pt x="1864487" y="1266952"/>
                    <a:pt x="1227201" y="1266952"/>
                  </a:cubicBezTo>
                  <a:lnTo>
                    <a:pt x="1227201" y="1209802"/>
                  </a:lnTo>
                  <a:lnTo>
                    <a:pt x="1227201" y="1266952"/>
                  </a:lnTo>
                  <a:cubicBezTo>
                    <a:pt x="589915" y="1266825"/>
                    <a:pt x="0" y="1012190"/>
                    <a:pt x="0" y="633476"/>
                  </a:cubicBezTo>
                  <a:lnTo>
                    <a:pt x="57150" y="633476"/>
                  </a:lnTo>
                  <a:lnTo>
                    <a:pt x="114300" y="633476"/>
                  </a:lnTo>
                  <a:lnTo>
                    <a:pt x="57150" y="633476"/>
                  </a:lnTo>
                  <a:lnTo>
                    <a:pt x="0" y="633476"/>
                  </a:lnTo>
                  <a:moveTo>
                    <a:pt x="114300" y="633476"/>
                  </a:moveTo>
                  <a:cubicBezTo>
                    <a:pt x="114300" y="665099"/>
                    <a:pt x="88773" y="690626"/>
                    <a:pt x="57150" y="690626"/>
                  </a:cubicBezTo>
                  <a:cubicBezTo>
                    <a:pt x="25527" y="690626"/>
                    <a:pt x="0" y="664972"/>
                    <a:pt x="0" y="633476"/>
                  </a:cubicBezTo>
                  <a:cubicBezTo>
                    <a:pt x="0" y="601980"/>
                    <a:pt x="25527" y="576326"/>
                    <a:pt x="57150" y="576326"/>
                  </a:cubicBezTo>
                  <a:cubicBezTo>
                    <a:pt x="88773" y="576326"/>
                    <a:pt x="114300" y="601853"/>
                    <a:pt x="114300" y="633476"/>
                  </a:cubicBezTo>
                  <a:cubicBezTo>
                    <a:pt x="114300" y="891286"/>
                    <a:pt x="572135" y="1152652"/>
                    <a:pt x="1227201" y="1152652"/>
                  </a:cubicBezTo>
                  <a:cubicBezTo>
                    <a:pt x="1882267" y="1152652"/>
                    <a:pt x="2340102" y="891286"/>
                    <a:pt x="2340102" y="633476"/>
                  </a:cubicBezTo>
                  <a:cubicBezTo>
                    <a:pt x="2340102" y="375666"/>
                    <a:pt x="1882267" y="114300"/>
                    <a:pt x="1227201" y="114300"/>
                  </a:cubicBezTo>
                  <a:lnTo>
                    <a:pt x="1227201" y="57150"/>
                  </a:lnTo>
                  <a:lnTo>
                    <a:pt x="1227201" y="114300"/>
                  </a:lnTo>
                  <a:cubicBezTo>
                    <a:pt x="572135" y="114300"/>
                    <a:pt x="114300" y="375666"/>
                    <a:pt x="114300" y="633476"/>
                  </a:cubicBezTo>
                  <a:close/>
                </a:path>
              </a:pathLst>
            </a:custGeom>
            <a:solidFill>
              <a:srgbClr val="FFFF00"/>
            </a:solidFill>
          </p:spPr>
          <p:txBody>
            <a:bodyPr/>
            <a:lstStyle/>
            <a:p>
              <a:endParaRPr lang="en-US"/>
            </a:p>
          </p:txBody>
        </p:sp>
      </p:grpSp>
      <p:grpSp>
        <p:nvGrpSpPr>
          <p:cNvPr id="10" name="Group 10"/>
          <p:cNvGrpSpPr/>
          <p:nvPr/>
        </p:nvGrpSpPr>
        <p:grpSpPr>
          <a:xfrm>
            <a:off x="11269152" y="4787589"/>
            <a:ext cx="1840782" cy="950166"/>
            <a:chOff x="0" y="0"/>
            <a:chExt cx="2454376" cy="1266888"/>
          </a:xfrm>
        </p:grpSpPr>
        <p:sp>
          <p:nvSpPr>
            <p:cNvPr id="11" name="Freeform 11"/>
            <p:cNvSpPr/>
            <p:nvPr/>
          </p:nvSpPr>
          <p:spPr>
            <a:xfrm>
              <a:off x="0" y="0"/>
              <a:ext cx="2454402" cy="1266952"/>
            </a:xfrm>
            <a:custGeom>
              <a:avLst/>
              <a:gdLst/>
              <a:ahLst/>
              <a:cxnLst/>
              <a:rect l="l" t="t" r="r" b="b"/>
              <a:pathLst>
                <a:path w="2454402" h="1266952">
                  <a:moveTo>
                    <a:pt x="0" y="633476"/>
                  </a:moveTo>
                  <a:cubicBezTo>
                    <a:pt x="0" y="254635"/>
                    <a:pt x="589915" y="0"/>
                    <a:pt x="1227201" y="0"/>
                  </a:cubicBezTo>
                  <a:cubicBezTo>
                    <a:pt x="1864487" y="0"/>
                    <a:pt x="2454402" y="254635"/>
                    <a:pt x="2454402" y="633476"/>
                  </a:cubicBezTo>
                  <a:lnTo>
                    <a:pt x="2397252" y="633476"/>
                  </a:lnTo>
                  <a:lnTo>
                    <a:pt x="2454402" y="633476"/>
                  </a:lnTo>
                  <a:cubicBezTo>
                    <a:pt x="2454402" y="1012317"/>
                    <a:pt x="1864487" y="1266952"/>
                    <a:pt x="1227201" y="1266952"/>
                  </a:cubicBezTo>
                  <a:lnTo>
                    <a:pt x="1227201" y="1209802"/>
                  </a:lnTo>
                  <a:lnTo>
                    <a:pt x="1227201" y="1266952"/>
                  </a:lnTo>
                  <a:cubicBezTo>
                    <a:pt x="589915" y="1266825"/>
                    <a:pt x="0" y="1012190"/>
                    <a:pt x="0" y="633476"/>
                  </a:cubicBezTo>
                  <a:lnTo>
                    <a:pt x="57150" y="633476"/>
                  </a:lnTo>
                  <a:lnTo>
                    <a:pt x="114300" y="633476"/>
                  </a:lnTo>
                  <a:lnTo>
                    <a:pt x="57150" y="633476"/>
                  </a:lnTo>
                  <a:lnTo>
                    <a:pt x="0" y="633476"/>
                  </a:lnTo>
                  <a:moveTo>
                    <a:pt x="114300" y="633476"/>
                  </a:moveTo>
                  <a:cubicBezTo>
                    <a:pt x="114300" y="665099"/>
                    <a:pt x="88773" y="690626"/>
                    <a:pt x="57150" y="690626"/>
                  </a:cubicBezTo>
                  <a:cubicBezTo>
                    <a:pt x="25527" y="690626"/>
                    <a:pt x="0" y="664972"/>
                    <a:pt x="0" y="633476"/>
                  </a:cubicBezTo>
                  <a:cubicBezTo>
                    <a:pt x="0" y="601980"/>
                    <a:pt x="25527" y="576326"/>
                    <a:pt x="57150" y="576326"/>
                  </a:cubicBezTo>
                  <a:cubicBezTo>
                    <a:pt x="88773" y="576326"/>
                    <a:pt x="114300" y="601853"/>
                    <a:pt x="114300" y="633476"/>
                  </a:cubicBezTo>
                  <a:cubicBezTo>
                    <a:pt x="114300" y="891286"/>
                    <a:pt x="572135" y="1152652"/>
                    <a:pt x="1227201" y="1152652"/>
                  </a:cubicBezTo>
                  <a:cubicBezTo>
                    <a:pt x="1882267" y="1152652"/>
                    <a:pt x="2340102" y="891286"/>
                    <a:pt x="2340102" y="633476"/>
                  </a:cubicBezTo>
                  <a:cubicBezTo>
                    <a:pt x="2340102" y="375666"/>
                    <a:pt x="1882267" y="114300"/>
                    <a:pt x="1227201" y="114300"/>
                  </a:cubicBezTo>
                  <a:lnTo>
                    <a:pt x="1227201" y="57150"/>
                  </a:lnTo>
                  <a:lnTo>
                    <a:pt x="1227201" y="114300"/>
                  </a:lnTo>
                  <a:cubicBezTo>
                    <a:pt x="572135" y="114300"/>
                    <a:pt x="114300" y="375666"/>
                    <a:pt x="114300" y="633476"/>
                  </a:cubicBezTo>
                  <a:close/>
                </a:path>
              </a:pathLst>
            </a:custGeom>
            <a:solidFill>
              <a:srgbClr val="FFFF00"/>
            </a:solidFill>
          </p:spPr>
          <p:txBody>
            <a:bodyPr/>
            <a:lstStyle/>
            <a:p>
              <a:endParaRPr lang="en-US"/>
            </a:p>
          </p:txBody>
        </p:sp>
      </p:grpSp>
      <p:grpSp>
        <p:nvGrpSpPr>
          <p:cNvPr id="12" name="Group 12"/>
          <p:cNvGrpSpPr/>
          <p:nvPr/>
        </p:nvGrpSpPr>
        <p:grpSpPr>
          <a:xfrm>
            <a:off x="11269152" y="6985563"/>
            <a:ext cx="1840782" cy="950166"/>
            <a:chOff x="0" y="0"/>
            <a:chExt cx="2454376" cy="1266888"/>
          </a:xfrm>
        </p:grpSpPr>
        <p:sp>
          <p:nvSpPr>
            <p:cNvPr id="13" name="Freeform 13"/>
            <p:cNvSpPr/>
            <p:nvPr/>
          </p:nvSpPr>
          <p:spPr>
            <a:xfrm>
              <a:off x="0" y="0"/>
              <a:ext cx="2454402" cy="1266952"/>
            </a:xfrm>
            <a:custGeom>
              <a:avLst/>
              <a:gdLst/>
              <a:ahLst/>
              <a:cxnLst/>
              <a:rect l="l" t="t" r="r" b="b"/>
              <a:pathLst>
                <a:path w="2454402" h="1266952">
                  <a:moveTo>
                    <a:pt x="0" y="633476"/>
                  </a:moveTo>
                  <a:cubicBezTo>
                    <a:pt x="0" y="254635"/>
                    <a:pt x="589915" y="0"/>
                    <a:pt x="1227201" y="0"/>
                  </a:cubicBezTo>
                  <a:cubicBezTo>
                    <a:pt x="1864487" y="0"/>
                    <a:pt x="2454402" y="254635"/>
                    <a:pt x="2454402" y="633476"/>
                  </a:cubicBezTo>
                  <a:lnTo>
                    <a:pt x="2397252" y="633476"/>
                  </a:lnTo>
                  <a:lnTo>
                    <a:pt x="2454402" y="633476"/>
                  </a:lnTo>
                  <a:cubicBezTo>
                    <a:pt x="2454402" y="1012317"/>
                    <a:pt x="1864487" y="1266952"/>
                    <a:pt x="1227201" y="1266952"/>
                  </a:cubicBezTo>
                  <a:lnTo>
                    <a:pt x="1227201" y="1209802"/>
                  </a:lnTo>
                  <a:lnTo>
                    <a:pt x="1227201" y="1266952"/>
                  </a:lnTo>
                  <a:cubicBezTo>
                    <a:pt x="589915" y="1266825"/>
                    <a:pt x="0" y="1012190"/>
                    <a:pt x="0" y="633476"/>
                  </a:cubicBezTo>
                  <a:lnTo>
                    <a:pt x="57150" y="633476"/>
                  </a:lnTo>
                  <a:lnTo>
                    <a:pt x="114300" y="633476"/>
                  </a:lnTo>
                  <a:lnTo>
                    <a:pt x="57150" y="633476"/>
                  </a:lnTo>
                  <a:lnTo>
                    <a:pt x="0" y="633476"/>
                  </a:lnTo>
                  <a:moveTo>
                    <a:pt x="114300" y="633476"/>
                  </a:moveTo>
                  <a:cubicBezTo>
                    <a:pt x="114300" y="665099"/>
                    <a:pt x="88773" y="690626"/>
                    <a:pt x="57150" y="690626"/>
                  </a:cubicBezTo>
                  <a:cubicBezTo>
                    <a:pt x="25527" y="690626"/>
                    <a:pt x="0" y="664972"/>
                    <a:pt x="0" y="633476"/>
                  </a:cubicBezTo>
                  <a:cubicBezTo>
                    <a:pt x="0" y="601980"/>
                    <a:pt x="25527" y="576326"/>
                    <a:pt x="57150" y="576326"/>
                  </a:cubicBezTo>
                  <a:cubicBezTo>
                    <a:pt x="88773" y="576326"/>
                    <a:pt x="114300" y="601853"/>
                    <a:pt x="114300" y="633476"/>
                  </a:cubicBezTo>
                  <a:cubicBezTo>
                    <a:pt x="114300" y="891286"/>
                    <a:pt x="572135" y="1152652"/>
                    <a:pt x="1227201" y="1152652"/>
                  </a:cubicBezTo>
                  <a:cubicBezTo>
                    <a:pt x="1882267" y="1152652"/>
                    <a:pt x="2340102" y="891286"/>
                    <a:pt x="2340102" y="633476"/>
                  </a:cubicBezTo>
                  <a:cubicBezTo>
                    <a:pt x="2340102" y="375666"/>
                    <a:pt x="1882267" y="114300"/>
                    <a:pt x="1227201" y="114300"/>
                  </a:cubicBezTo>
                  <a:lnTo>
                    <a:pt x="1227201" y="57150"/>
                  </a:lnTo>
                  <a:lnTo>
                    <a:pt x="1227201" y="114300"/>
                  </a:lnTo>
                  <a:cubicBezTo>
                    <a:pt x="572135" y="114300"/>
                    <a:pt x="114300" y="375666"/>
                    <a:pt x="114300" y="633476"/>
                  </a:cubicBezTo>
                  <a:close/>
                </a:path>
              </a:pathLst>
            </a:custGeom>
            <a:solidFill>
              <a:srgbClr val="FF0000"/>
            </a:solidFill>
          </p:spPr>
          <p:txBody>
            <a:bodyPr/>
            <a:lstStyle/>
            <a:p>
              <a:endParaRPr lang="en-US"/>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18095" r="-18095"/>
              </a:stretch>
            </a:blipFill>
          </p:spPr>
          <p:txBody>
            <a:bodyPr/>
            <a:lstStyle/>
            <a:p>
              <a:endParaRPr lang="en-US"/>
            </a:p>
          </p:txBody>
        </p:sp>
      </p:grpSp>
      <p:sp>
        <p:nvSpPr>
          <p:cNvPr id="4" name="TextBox 4"/>
          <p:cNvSpPr txBox="1"/>
          <p:nvPr/>
        </p:nvSpPr>
        <p:spPr>
          <a:xfrm>
            <a:off x="1028700" y="4346575"/>
            <a:ext cx="10858500" cy="2432025"/>
          </a:xfrm>
          <a:prstGeom prst="rect">
            <a:avLst/>
          </a:prstGeom>
        </p:spPr>
        <p:txBody>
          <a:bodyPr lIns="0" tIns="0" rIns="0" bIns="0" rtlCol="0" anchor="t">
            <a:spAutoFit/>
          </a:bodyPr>
          <a:lstStyle/>
          <a:p>
            <a:pPr algn="l">
              <a:lnSpc>
                <a:spcPts val="9799"/>
              </a:lnSpc>
            </a:pPr>
            <a:r>
              <a:rPr lang="en-US" sz="6998">
                <a:solidFill>
                  <a:srgbClr val="FFFFFF"/>
                </a:solidFill>
                <a:latin typeface="Outfit"/>
                <a:ea typeface="Outfit"/>
                <a:cs typeface="Outfit"/>
                <a:sym typeface="Outfit"/>
              </a:rPr>
              <a:t>Section 02: </a:t>
            </a:r>
            <a:r>
              <a:rPr lang="en-US" sz="6998" b="1">
                <a:solidFill>
                  <a:srgbClr val="FFFFFF"/>
                </a:solidFill>
                <a:latin typeface="Outfit Bold"/>
                <a:ea typeface="Outfit Bold"/>
                <a:cs typeface="Outfit Bold"/>
                <a:sym typeface="Outfit Bold"/>
              </a:rPr>
              <a:t>The Problem with Hidden Confounding</a:t>
            </a:r>
          </a:p>
        </p:txBody>
      </p:sp>
      <p:grpSp>
        <p:nvGrpSpPr>
          <p:cNvPr id="5" name="Group 5"/>
          <p:cNvGrpSpPr/>
          <p:nvPr/>
        </p:nvGrpSpPr>
        <p:grpSpPr>
          <a:xfrm>
            <a:off x="1009650" y="4252160"/>
            <a:ext cx="11399520" cy="38100"/>
            <a:chOff x="0" y="0"/>
            <a:chExt cx="15199360" cy="50800"/>
          </a:xfrm>
        </p:grpSpPr>
        <p:sp>
          <p:nvSpPr>
            <p:cNvPr id="6" name="Freeform 6"/>
            <p:cNvSpPr/>
            <p:nvPr/>
          </p:nvSpPr>
          <p:spPr>
            <a:xfrm>
              <a:off x="25400" y="0"/>
              <a:ext cx="15148561" cy="50800"/>
            </a:xfrm>
            <a:custGeom>
              <a:avLst/>
              <a:gdLst/>
              <a:ahLst/>
              <a:cxnLst/>
              <a:rect l="l" t="t" r="r" b="b"/>
              <a:pathLst>
                <a:path w="15148561" h="50800">
                  <a:moveTo>
                    <a:pt x="0" y="0"/>
                  </a:moveTo>
                  <a:lnTo>
                    <a:pt x="15148561" y="0"/>
                  </a:lnTo>
                  <a:lnTo>
                    <a:pt x="15148561" y="50800"/>
                  </a:lnTo>
                  <a:lnTo>
                    <a:pt x="0" y="50800"/>
                  </a:lnTo>
                  <a:close/>
                </a:path>
              </a:pathLst>
            </a:custGeom>
            <a:solidFill>
              <a:srgbClr val="FFFFFF"/>
            </a:solidFill>
          </p:spPr>
          <p:txBody>
            <a:bodyPr/>
            <a:lstStyle/>
            <a:p>
              <a:endParaRPr lang="en-US"/>
            </a:p>
          </p:txBody>
        </p:sp>
      </p:grpSp>
      <p:sp>
        <p:nvSpPr>
          <p:cNvPr id="7" name="Freeform 7"/>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51255" y="5697908"/>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Fire</a:t>
              </a:r>
            </a:p>
          </p:txBody>
        </p:sp>
      </p:grpSp>
      <p:grpSp>
        <p:nvGrpSpPr>
          <p:cNvPr id="6" name="Group 6"/>
          <p:cNvGrpSpPr/>
          <p:nvPr/>
        </p:nvGrpSpPr>
        <p:grpSpPr>
          <a:xfrm>
            <a:off x="7840151" y="5697908"/>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Smoke</a:t>
              </a:r>
            </a:p>
          </p:txBody>
        </p:sp>
      </p:grpSp>
      <p:grpSp>
        <p:nvGrpSpPr>
          <p:cNvPr id="10" name="Group 10"/>
          <p:cNvGrpSpPr/>
          <p:nvPr/>
        </p:nvGrpSpPr>
        <p:grpSpPr>
          <a:xfrm>
            <a:off x="12729047" y="5697908"/>
            <a:ext cx="2607699" cy="2563455"/>
            <a:chOff x="0" y="0"/>
            <a:chExt cx="3476932" cy="3417940"/>
          </a:xfrm>
        </p:grpSpPr>
        <p:sp>
          <p:nvSpPr>
            <p:cNvPr id="11" name="Freeform 11"/>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12" name="Freeform 12"/>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3" name="TextBox 13"/>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Alarm</a:t>
              </a:r>
            </a:p>
          </p:txBody>
        </p:sp>
      </p:grpSp>
      <p:sp>
        <p:nvSpPr>
          <p:cNvPr id="14" name="AutoShape 14"/>
          <p:cNvSpPr/>
          <p:nvPr/>
        </p:nvSpPr>
        <p:spPr>
          <a:xfrm>
            <a:off x="5516051" y="6979635"/>
            <a:ext cx="2324099" cy="0"/>
          </a:xfrm>
          <a:prstGeom prst="line">
            <a:avLst/>
          </a:prstGeom>
          <a:ln w="47625" cap="rnd">
            <a:solidFill>
              <a:srgbClr val="000000"/>
            </a:solidFill>
            <a:prstDash val="solid"/>
            <a:headEnd type="none" w="sm" len="sm"/>
            <a:tailEnd type="triangle" w="lg" len="med"/>
          </a:ln>
        </p:spPr>
        <p:txBody>
          <a:bodyPr/>
          <a:lstStyle/>
          <a:p>
            <a:endParaRPr lang="en-US"/>
          </a:p>
        </p:txBody>
      </p:sp>
      <p:sp>
        <p:nvSpPr>
          <p:cNvPr id="15" name="AutoShape 15"/>
          <p:cNvSpPr/>
          <p:nvPr/>
        </p:nvSpPr>
        <p:spPr>
          <a:xfrm>
            <a:off x="10404947" y="6979635"/>
            <a:ext cx="2324099" cy="0"/>
          </a:xfrm>
          <a:prstGeom prst="line">
            <a:avLst/>
          </a:prstGeom>
          <a:ln w="47625" cap="rnd">
            <a:solidFill>
              <a:srgbClr val="000000"/>
            </a:solidFill>
            <a:prstDash val="solid"/>
            <a:headEnd type="none" w="sm" len="sm"/>
            <a:tailEnd type="triangle" w="lg" len="med"/>
          </a:ln>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51255" y="5697908"/>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Fire</a:t>
              </a:r>
            </a:p>
          </p:txBody>
        </p:sp>
      </p:grpSp>
      <p:grpSp>
        <p:nvGrpSpPr>
          <p:cNvPr id="6" name="Group 6"/>
          <p:cNvGrpSpPr/>
          <p:nvPr/>
        </p:nvGrpSpPr>
        <p:grpSpPr>
          <a:xfrm>
            <a:off x="7840151" y="5697908"/>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Smoke</a:t>
              </a:r>
            </a:p>
          </p:txBody>
        </p:sp>
      </p:grpSp>
      <p:grpSp>
        <p:nvGrpSpPr>
          <p:cNvPr id="10" name="Group 10"/>
          <p:cNvGrpSpPr/>
          <p:nvPr/>
        </p:nvGrpSpPr>
        <p:grpSpPr>
          <a:xfrm>
            <a:off x="12729047" y="5697908"/>
            <a:ext cx="2607699" cy="2563455"/>
            <a:chOff x="0" y="0"/>
            <a:chExt cx="3476932" cy="3417940"/>
          </a:xfrm>
        </p:grpSpPr>
        <p:sp>
          <p:nvSpPr>
            <p:cNvPr id="11" name="Freeform 11"/>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12" name="Freeform 12"/>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3" name="TextBox 13"/>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Alarm</a:t>
              </a:r>
            </a:p>
          </p:txBody>
        </p:sp>
      </p:grpSp>
      <p:sp>
        <p:nvSpPr>
          <p:cNvPr id="14" name="AutoShape 14"/>
          <p:cNvSpPr/>
          <p:nvPr/>
        </p:nvSpPr>
        <p:spPr>
          <a:xfrm>
            <a:off x="5516051" y="6979635"/>
            <a:ext cx="2324099" cy="0"/>
          </a:xfrm>
          <a:prstGeom prst="line">
            <a:avLst/>
          </a:prstGeom>
          <a:ln w="47625" cap="rnd">
            <a:solidFill>
              <a:srgbClr val="000000"/>
            </a:solidFill>
            <a:prstDash val="solid"/>
            <a:headEnd type="none" w="sm" len="sm"/>
            <a:tailEnd type="triangle" w="lg" len="med"/>
          </a:ln>
        </p:spPr>
        <p:txBody>
          <a:bodyPr/>
          <a:lstStyle/>
          <a:p>
            <a:endParaRPr lang="en-US"/>
          </a:p>
        </p:txBody>
      </p:sp>
      <p:sp>
        <p:nvSpPr>
          <p:cNvPr id="15" name="AutoShape 15"/>
          <p:cNvSpPr/>
          <p:nvPr/>
        </p:nvSpPr>
        <p:spPr>
          <a:xfrm>
            <a:off x="10404947" y="6979635"/>
            <a:ext cx="2324099" cy="0"/>
          </a:xfrm>
          <a:prstGeom prst="line">
            <a:avLst/>
          </a:prstGeom>
          <a:ln w="47625" cap="rnd">
            <a:solidFill>
              <a:srgbClr val="000000"/>
            </a:solidFill>
            <a:prstDash val="solid"/>
            <a:headEnd type="none" w="sm" len="sm"/>
            <a:tailEnd type="triangle" w="lg" len="med"/>
          </a:ln>
        </p:spPr>
        <p:txBody>
          <a:bodyPr/>
          <a:lstStyle/>
          <a:p>
            <a:endParaRPr lang="en-US"/>
          </a:p>
        </p:txBody>
      </p:sp>
      <p:grpSp>
        <p:nvGrpSpPr>
          <p:cNvPr id="16" name="Group 16"/>
          <p:cNvGrpSpPr/>
          <p:nvPr/>
        </p:nvGrpSpPr>
        <p:grpSpPr>
          <a:xfrm>
            <a:off x="7840151" y="2345930"/>
            <a:ext cx="2607699" cy="2563455"/>
            <a:chOff x="0" y="0"/>
            <a:chExt cx="3476932" cy="3417940"/>
          </a:xfrm>
        </p:grpSpPr>
        <p:sp>
          <p:nvSpPr>
            <p:cNvPr id="17" name="Freeform 1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FFFF"/>
            </a:solidFill>
          </p:spPr>
          <p:txBody>
            <a:bodyPr/>
            <a:lstStyle/>
            <a:p>
              <a:endParaRPr lang="en-US"/>
            </a:p>
          </p:txBody>
        </p:sp>
        <p:sp>
          <p:nvSpPr>
            <p:cNvPr id="18" name="Freeform 1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9" name="TextBox 1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Invisible Elf</a:t>
              </a:r>
            </a:p>
          </p:txBody>
        </p:sp>
      </p:grpSp>
      <p:sp>
        <p:nvSpPr>
          <p:cNvPr id="20" name="Freeform 20"/>
          <p:cNvSpPr/>
          <p:nvPr/>
        </p:nvSpPr>
        <p:spPr>
          <a:xfrm>
            <a:off x="9900712" y="2025637"/>
            <a:ext cx="1094275" cy="1281728"/>
          </a:xfrm>
          <a:custGeom>
            <a:avLst/>
            <a:gdLst/>
            <a:ahLst/>
            <a:cxnLst/>
            <a:rect l="l" t="t" r="r" b="b"/>
            <a:pathLst>
              <a:path w="1094275" h="1281728">
                <a:moveTo>
                  <a:pt x="0" y="0"/>
                </a:moveTo>
                <a:lnTo>
                  <a:pt x="1094275" y="0"/>
                </a:lnTo>
                <a:lnTo>
                  <a:pt x="1094275" y="1281728"/>
                </a:lnTo>
                <a:lnTo>
                  <a:pt x="0" y="128172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51255" y="5697908"/>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Fire</a:t>
              </a:r>
            </a:p>
          </p:txBody>
        </p:sp>
      </p:grpSp>
      <p:grpSp>
        <p:nvGrpSpPr>
          <p:cNvPr id="6" name="Group 6"/>
          <p:cNvGrpSpPr/>
          <p:nvPr/>
        </p:nvGrpSpPr>
        <p:grpSpPr>
          <a:xfrm>
            <a:off x="7840151" y="5697908"/>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Smoke</a:t>
              </a:r>
            </a:p>
          </p:txBody>
        </p:sp>
      </p:grpSp>
      <p:grpSp>
        <p:nvGrpSpPr>
          <p:cNvPr id="10" name="Group 10"/>
          <p:cNvGrpSpPr/>
          <p:nvPr/>
        </p:nvGrpSpPr>
        <p:grpSpPr>
          <a:xfrm>
            <a:off x="12729047" y="5697908"/>
            <a:ext cx="2607699" cy="2563455"/>
            <a:chOff x="0" y="0"/>
            <a:chExt cx="3476932" cy="3417940"/>
          </a:xfrm>
        </p:grpSpPr>
        <p:sp>
          <p:nvSpPr>
            <p:cNvPr id="11" name="Freeform 11"/>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12" name="Freeform 12"/>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3" name="TextBox 13"/>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Alarm</a:t>
              </a:r>
            </a:p>
          </p:txBody>
        </p:sp>
      </p:grpSp>
      <p:sp>
        <p:nvSpPr>
          <p:cNvPr id="14" name="AutoShape 14"/>
          <p:cNvSpPr/>
          <p:nvPr/>
        </p:nvSpPr>
        <p:spPr>
          <a:xfrm>
            <a:off x="5516051" y="6979635"/>
            <a:ext cx="2324099" cy="0"/>
          </a:xfrm>
          <a:prstGeom prst="line">
            <a:avLst/>
          </a:prstGeom>
          <a:ln w="47625" cap="rnd">
            <a:solidFill>
              <a:srgbClr val="000000"/>
            </a:solidFill>
            <a:prstDash val="solid"/>
            <a:headEnd type="none" w="sm" len="sm"/>
            <a:tailEnd type="triangle" w="lg" len="med"/>
          </a:ln>
        </p:spPr>
        <p:txBody>
          <a:bodyPr/>
          <a:lstStyle/>
          <a:p>
            <a:endParaRPr lang="en-US"/>
          </a:p>
        </p:txBody>
      </p:sp>
      <p:sp>
        <p:nvSpPr>
          <p:cNvPr id="15" name="AutoShape 15"/>
          <p:cNvSpPr/>
          <p:nvPr/>
        </p:nvSpPr>
        <p:spPr>
          <a:xfrm>
            <a:off x="10404947" y="6979635"/>
            <a:ext cx="2324099" cy="0"/>
          </a:xfrm>
          <a:prstGeom prst="line">
            <a:avLst/>
          </a:prstGeom>
          <a:ln w="47625" cap="rnd">
            <a:solidFill>
              <a:srgbClr val="000000"/>
            </a:solidFill>
            <a:prstDash val="solid"/>
            <a:headEnd type="none" w="sm" len="sm"/>
            <a:tailEnd type="triangle" w="lg" len="med"/>
          </a:ln>
        </p:spPr>
        <p:txBody>
          <a:bodyPr/>
          <a:lstStyle/>
          <a:p>
            <a:endParaRPr lang="en-US"/>
          </a:p>
        </p:txBody>
      </p:sp>
      <p:grpSp>
        <p:nvGrpSpPr>
          <p:cNvPr id="16" name="Group 16"/>
          <p:cNvGrpSpPr/>
          <p:nvPr/>
        </p:nvGrpSpPr>
        <p:grpSpPr>
          <a:xfrm>
            <a:off x="7840151" y="2345930"/>
            <a:ext cx="2607699" cy="2563455"/>
            <a:chOff x="0" y="0"/>
            <a:chExt cx="3476932" cy="3417940"/>
          </a:xfrm>
        </p:grpSpPr>
        <p:sp>
          <p:nvSpPr>
            <p:cNvPr id="17" name="Freeform 1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FFFF"/>
            </a:solidFill>
          </p:spPr>
          <p:txBody>
            <a:bodyPr/>
            <a:lstStyle/>
            <a:p>
              <a:endParaRPr lang="en-US"/>
            </a:p>
          </p:txBody>
        </p:sp>
        <p:sp>
          <p:nvSpPr>
            <p:cNvPr id="18" name="Freeform 1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9" name="TextBox 1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Invisible Elf</a:t>
              </a:r>
            </a:p>
          </p:txBody>
        </p:sp>
      </p:grpSp>
      <p:sp>
        <p:nvSpPr>
          <p:cNvPr id="20" name="Freeform 20"/>
          <p:cNvSpPr/>
          <p:nvPr/>
        </p:nvSpPr>
        <p:spPr>
          <a:xfrm>
            <a:off x="9900712" y="2025637"/>
            <a:ext cx="1094275" cy="1281728"/>
          </a:xfrm>
          <a:custGeom>
            <a:avLst/>
            <a:gdLst/>
            <a:ahLst/>
            <a:cxnLst/>
            <a:rect l="l" t="t" r="r" b="b"/>
            <a:pathLst>
              <a:path w="1094275" h="1281728">
                <a:moveTo>
                  <a:pt x="0" y="0"/>
                </a:moveTo>
                <a:lnTo>
                  <a:pt x="1094275" y="0"/>
                </a:lnTo>
                <a:lnTo>
                  <a:pt x="1094275" y="1281728"/>
                </a:lnTo>
                <a:lnTo>
                  <a:pt x="0" y="1281728"/>
                </a:lnTo>
                <a:lnTo>
                  <a:pt x="0" y="0"/>
                </a:lnTo>
                <a:close/>
              </a:path>
            </a:pathLst>
          </a:custGeom>
          <a:blipFill>
            <a:blip r:embed="rId3"/>
            <a:stretch>
              <a:fillRect/>
            </a:stretch>
          </a:blipFill>
        </p:spPr>
        <p:txBody>
          <a:bodyPr/>
          <a:lstStyle/>
          <a:p>
            <a:endParaRPr lang="en-US"/>
          </a:p>
        </p:txBody>
      </p:sp>
      <p:sp>
        <p:nvSpPr>
          <p:cNvPr id="21" name="AutoShape 21"/>
          <p:cNvSpPr/>
          <p:nvPr/>
        </p:nvSpPr>
        <p:spPr>
          <a:xfrm flipH="1">
            <a:off x="4255104" y="3627658"/>
            <a:ext cx="3585047" cy="2070250"/>
          </a:xfrm>
          <a:prstGeom prst="line">
            <a:avLst/>
          </a:prstGeom>
          <a:ln w="47625" cap="flat">
            <a:solidFill>
              <a:srgbClr val="000000"/>
            </a:solidFill>
            <a:prstDash val="sysDash"/>
            <a:headEnd type="none" w="sm" len="sm"/>
            <a:tailEnd type="triangle" w="lg" len="med"/>
          </a:ln>
        </p:spPr>
        <p:txBody>
          <a:bodyPr/>
          <a:lstStyle/>
          <a:p>
            <a:endParaRPr lang="en-US"/>
          </a:p>
        </p:txBody>
      </p:sp>
      <p:sp>
        <p:nvSpPr>
          <p:cNvPr id="22" name="AutoShape 22"/>
          <p:cNvSpPr/>
          <p:nvPr/>
        </p:nvSpPr>
        <p:spPr>
          <a:xfrm flipH="1">
            <a:off x="9144000" y="4866531"/>
            <a:ext cx="0" cy="831377"/>
          </a:xfrm>
          <a:prstGeom prst="line">
            <a:avLst/>
          </a:prstGeom>
          <a:ln w="47625" cap="flat">
            <a:solidFill>
              <a:srgbClr val="000000"/>
            </a:solidFill>
            <a:prstDash val="sysDash"/>
            <a:headEnd type="none" w="sm" len="sm"/>
            <a:tailEnd type="triangle" w="lg" len="med"/>
          </a:ln>
        </p:spPr>
        <p:txBody>
          <a:bodyPr/>
          <a:lstStyle/>
          <a:p>
            <a:endParaRPr lang="en-US"/>
          </a:p>
        </p:txBody>
      </p:sp>
      <p:sp>
        <p:nvSpPr>
          <p:cNvPr id="23" name="AutoShape 23"/>
          <p:cNvSpPr/>
          <p:nvPr/>
        </p:nvSpPr>
        <p:spPr>
          <a:xfrm>
            <a:off x="10404947" y="3627658"/>
            <a:ext cx="3627949" cy="2070250"/>
          </a:xfrm>
          <a:prstGeom prst="line">
            <a:avLst/>
          </a:prstGeom>
          <a:ln w="47625" cap="flat">
            <a:solidFill>
              <a:srgbClr val="000000"/>
            </a:solidFill>
            <a:prstDash val="sysDash"/>
            <a:headEnd type="none" w="sm" len="sm"/>
            <a:tailEnd type="triangle" w="lg" len="med"/>
          </a:ln>
        </p:spPr>
        <p:txBody>
          <a:bodyPr/>
          <a:lstStyle/>
          <a:p>
            <a:endParaRPr lang="en-US"/>
          </a:p>
        </p:txBody>
      </p:sp>
    </p:spTree>
  </p:cSld>
  <p:clrMapOvr>
    <a:masterClrMapping/>
  </p:clrMapOvr>
  <p:extLst>
    <p:ext uri="{6950BFC3-D8DA-4A85-94F7-54DA5524770B}">
      <p188:commentRel xmlns:p188="http://schemas.microsoft.com/office/powerpoint/2018/8/main" r:id="rId2"/>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51255" y="5011058"/>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Wine</a:t>
              </a:r>
            </a:p>
          </p:txBody>
        </p:sp>
      </p:grpSp>
      <p:sp>
        <p:nvSpPr>
          <p:cNvPr id="6" name="Freeform 6"/>
          <p:cNvSpPr/>
          <p:nvPr/>
        </p:nvSpPr>
        <p:spPr>
          <a:xfrm>
            <a:off x="2281154" y="4062059"/>
            <a:ext cx="670100" cy="1562916"/>
          </a:xfrm>
          <a:custGeom>
            <a:avLst/>
            <a:gdLst/>
            <a:ahLst/>
            <a:cxnLst/>
            <a:rect l="l" t="t" r="r" b="b"/>
            <a:pathLst>
              <a:path w="670100" h="1562916">
                <a:moveTo>
                  <a:pt x="0" y="0"/>
                </a:moveTo>
                <a:lnTo>
                  <a:pt x="670101" y="0"/>
                </a:lnTo>
                <a:lnTo>
                  <a:pt x="670101" y="1562916"/>
                </a:lnTo>
                <a:lnTo>
                  <a:pt x="0" y="1562916"/>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51255" y="5011058"/>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Wine</a:t>
              </a:r>
            </a:p>
          </p:txBody>
        </p:sp>
      </p:grpSp>
      <p:grpSp>
        <p:nvGrpSpPr>
          <p:cNvPr id="6" name="Group 6"/>
          <p:cNvGrpSpPr/>
          <p:nvPr/>
        </p:nvGrpSpPr>
        <p:grpSpPr>
          <a:xfrm>
            <a:off x="12729047" y="5011058"/>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Heart Disease</a:t>
              </a:r>
            </a:p>
          </p:txBody>
        </p:sp>
      </p:grpSp>
      <p:sp>
        <p:nvSpPr>
          <p:cNvPr id="10" name="AutoShape 10"/>
          <p:cNvSpPr/>
          <p:nvPr/>
        </p:nvSpPr>
        <p:spPr>
          <a:xfrm>
            <a:off x="5516051" y="6292785"/>
            <a:ext cx="7212995" cy="0"/>
          </a:xfrm>
          <a:prstGeom prst="line">
            <a:avLst/>
          </a:prstGeom>
          <a:ln w="47625" cap="rnd">
            <a:solidFill>
              <a:srgbClr val="000000"/>
            </a:solidFill>
            <a:prstDash val="solid"/>
            <a:headEnd type="none" w="sm" len="sm"/>
            <a:tailEnd type="triangle" w="lg" len="med"/>
          </a:ln>
        </p:spPr>
        <p:txBody>
          <a:bodyPr/>
          <a:lstStyle/>
          <a:p>
            <a:endParaRPr lang="en-US"/>
          </a:p>
        </p:txBody>
      </p:sp>
      <p:grpSp>
        <p:nvGrpSpPr>
          <p:cNvPr id="11" name="Group 11"/>
          <p:cNvGrpSpPr/>
          <p:nvPr/>
        </p:nvGrpSpPr>
        <p:grpSpPr>
          <a:xfrm>
            <a:off x="8758237" y="5333410"/>
            <a:ext cx="771525" cy="7715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58"/>
                </a:lnSpc>
              </a:pPr>
              <a:r>
                <a:rPr lang="en-US" sz="2400">
                  <a:solidFill>
                    <a:srgbClr val="000000"/>
                  </a:solidFill>
                  <a:latin typeface="Outfit"/>
                  <a:ea typeface="Outfit"/>
                  <a:cs typeface="Outfit"/>
                  <a:sym typeface="Outfit"/>
                </a:rPr>
                <a:t>-</a:t>
              </a:r>
            </a:p>
          </p:txBody>
        </p:sp>
      </p:grpSp>
      <p:sp>
        <p:nvSpPr>
          <p:cNvPr id="14" name="Freeform 14"/>
          <p:cNvSpPr/>
          <p:nvPr/>
        </p:nvSpPr>
        <p:spPr>
          <a:xfrm>
            <a:off x="2281154" y="4062059"/>
            <a:ext cx="670100" cy="1562916"/>
          </a:xfrm>
          <a:custGeom>
            <a:avLst/>
            <a:gdLst/>
            <a:ahLst/>
            <a:cxnLst/>
            <a:rect l="l" t="t" r="r" b="b"/>
            <a:pathLst>
              <a:path w="670100" h="1562916">
                <a:moveTo>
                  <a:pt x="0" y="0"/>
                </a:moveTo>
                <a:lnTo>
                  <a:pt x="670101" y="0"/>
                </a:lnTo>
                <a:lnTo>
                  <a:pt x="670101" y="1562916"/>
                </a:lnTo>
                <a:lnTo>
                  <a:pt x="0" y="1562916"/>
                </a:lnTo>
                <a:lnTo>
                  <a:pt x="0" y="0"/>
                </a:lnTo>
                <a:close/>
              </a:path>
            </a:pathLst>
          </a:custGeom>
          <a:blipFill>
            <a:blip r:embed="rId2"/>
            <a:stretch>
              <a:fillRect/>
            </a:stretch>
          </a:blipFill>
        </p:spPr>
        <p:txBody>
          <a:bodyPr/>
          <a:lstStyle/>
          <a:p>
            <a:endParaRPr lang="en-US"/>
          </a:p>
        </p:txBody>
      </p:sp>
      <p:sp>
        <p:nvSpPr>
          <p:cNvPr id="15" name="Freeform 15"/>
          <p:cNvSpPr/>
          <p:nvPr/>
        </p:nvSpPr>
        <p:spPr>
          <a:xfrm>
            <a:off x="15174314" y="4287912"/>
            <a:ext cx="912971" cy="1446291"/>
          </a:xfrm>
          <a:custGeom>
            <a:avLst/>
            <a:gdLst/>
            <a:ahLst/>
            <a:cxnLst/>
            <a:rect l="l" t="t" r="r" b="b"/>
            <a:pathLst>
              <a:path w="912971" h="1446291">
                <a:moveTo>
                  <a:pt x="0" y="0"/>
                </a:moveTo>
                <a:lnTo>
                  <a:pt x="912971" y="0"/>
                </a:lnTo>
                <a:lnTo>
                  <a:pt x="912971" y="1446291"/>
                </a:lnTo>
                <a:lnTo>
                  <a:pt x="0" y="14462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51255" y="5011058"/>
            <a:ext cx="2607699" cy="2563455"/>
            <a:chOff x="0" y="0"/>
            <a:chExt cx="3476932" cy="3417940"/>
          </a:xfrm>
        </p:grpSpPr>
        <p:sp>
          <p:nvSpPr>
            <p:cNvPr id="3" name="Freeform 3"/>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4" name="Freeform 4"/>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5" name="TextBox 5"/>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Wine</a:t>
              </a:r>
            </a:p>
          </p:txBody>
        </p:sp>
      </p:grpSp>
      <p:grpSp>
        <p:nvGrpSpPr>
          <p:cNvPr id="6" name="Group 6"/>
          <p:cNvGrpSpPr/>
          <p:nvPr/>
        </p:nvGrpSpPr>
        <p:grpSpPr>
          <a:xfrm>
            <a:off x="12729047" y="5011058"/>
            <a:ext cx="2607699" cy="2563455"/>
            <a:chOff x="0" y="0"/>
            <a:chExt cx="3476932" cy="3417940"/>
          </a:xfrm>
        </p:grpSpPr>
        <p:sp>
          <p:nvSpPr>
            <p:cNvPr id="7" name="Freeform 7"/>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C000"/>
            </a:solidFill>
          </p:spPr>
          <p:txBody>
            <a:bodyPr/>
            <a:lstStyle/>
            <a:p>
              <a:endParaRPr lang="en-US"/>
            </a:p>
          </p:txBody>
        </p:sp>
        <p:sp>
          <p:nvSpPr>
            <p:cNvPr id="8" name="Freeform 8"/>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9" name="TextBox 9"/>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Heart Disease</a:t>
              </a:r>
            </a:p>
          </p:txBody>
        </p:sp>
      </p:grpSp>
      <p:sp>
        <p:nvSpPr>
          <p:cNvPr id="10" name="AutoShape 10"/>
          <p:cNvSpPr/>
          <p:nvPr/>
        </p:nvSpPr>
        <p:spPr>
          <a:xfrm>
            <a:off x="5516051" y="6292785"/>
            <a:ext cx="7212995" cy="0"/>
          </a:xfrm>
          <a:prstGeom prst="line">
            <a:avLst/>
          </a:prstGeom>
          <a:ln w="47625" cap="rnd">
            <a:solidFill>
              <a:srgbClr val="000000"/>
            </a:solidFill>
            <a:prstDash val="solid"/>
            <a:headEnd type="none" w="sm" len="sm"/>
            <a:tailEnd type="triangle" w="lg" len="med"/>
          </a:ln>
        </p:spPr>
        <p:txBody>
          <a:bodyPr/>
          <a:lstStyle/>
          <a:p>
            <a:endParaRPr lang="en-US"/>
          </a:p>
        </p:txBody>
      </p:sp>
      <p:grpSp>
        <p:nvGrpSpPr>
          <p:cNvPr id="11" name="Group 11"/>
          <p:cNvGrpSpPr/>
          <p:nvPr/>
        </p:nvGrpSpPr>
        <p:grpSpPr>
          <a:xfrm>
            <a:off x="7840151" y="1659080"/>
            <a:ext cx="2607699" cy="2563455"/>
            <a:chOff x="0" y="0"/>
            <a:chExt cx="3476932" cy="3417940"/>
          </a:xfrm>
        </p:grpSpPr>
        <p:sp>
          <p:nvSpPr>
            <p:cNvPr id="12" name="Freeform 12"/>
            <p:cNvSpPr/>
            <p:nvPr/>
          </p:nvSpPr>
          <p:spPr>
            <a:xfrm>
              <a:off x="57150" y="57150"/>
              <a:ext cx="3362579" cy="3303651"/>
            </a:xfrm>
            <a:custGeom>
              <a:avLst/>
              <a:gdLst/>
              <a:ahLst/>
              <a:cxnLst/>
              <a:rect l="l" t="t" r="r" b="b"/>
              <a:pathLst>
                <a:path w="3362579" h="3303651">
                  <a:moveTo>
                    <a:pt x="0" y="1651762"/>
                  </a:moveTo>
                  <a:cubicBezTo>
                    <a:pt x="0" y="739521"/>
                    <a:pt x="752729" y="0"/>
                    <a:pt x="1681353" y="0"/>
                  </a:cubicBezTo>
                  <a:cubicBezTo>
                    <a:pt x="2609977" y="0"/>
                    <a:pt x="3362579" y="739521"/>
                    <a:pt x="3362579" y="1651762"/>
                  </a:cubicBezTo>
                  <a:cubicBezTo>
                    <a:pt x="3362579" y="2564003"/>
                    <a:pt x="2609850" y="3303651"/>
                    <a:pt x="1681353" y="3303651"/>
                  </a:cubicBezTo>
                  <a:cubicBezTo>
                    <a:pt x="752856" y="3303651"/>
                    <a:pt x="0" y="2564130"/>
                    <a:pt x="0" y="1651762"/>
                  </a:cubicBezTo>
                  <a:close/>
                </a:path>
              </a:pathLst>
            </a:custGeom>
            <a:solidFill>
              <a:srgbClr val="FFFFFF"/>
            </a:solidFill>
          </p:spPr>
          <p:txBody>
            <a:bodyPr/>
            <a:lstStyle/>
            <a:p>
              <a:endParaRPr lang="en-US"/>
            </a:p>
          </p:txBody>
        </p:sp>
        <p:sp>
          <p:nvSpPr>
            <p:cNvPr id="13" name="Freeform 13"/>
            <p:cNvSpPr/>
            <p:nvPr/>
          </p:nvSpPr>
          <p:spPr>
            <a:xfrm>
              <a:off x="0" y="0"/>
              <a:ext cx="3477006" cy="3417951"/>
            </a:xfrm>
            <a:custGeom>
              <a:avLst/>
              <a:gdLst/>
              <a:ahLst/>
              <a:cxnLst/>
              <a:rect l="l" t="t" r="r" b="b"/>
              <a:pathLst>
                <a:path w="3477006" h="3417951">
                  <a:moveTo>
                    <a:pt x="0" y="1708912"/>
                  </a:moveTo>
                  <a:cubicBezTo>
                    <a:pt x="0" y="764159"/>
                    <a:pt x="779272" y="0"/>
                    <a:pt x="1738503" y="0"/>
                  </a:cubicBezTo>
                  <a:lnTo>
                    <a:pt x="1738503" y="57150"/>
                  </a:lnTo>
                  <a:lnTo>
                    <a:pt x="1738503" y="0"/>
                  </a:lnTo>
                  <a:cubicBezTo>
                    <a:pt x="2697734" y="0"/>
                    <a:pt x="3477006" y="764159"/>
                    <a:pt x="3477006" y="1708912"/>
                  </a:cubicBezTo>
                  <a:cubicBezTo>
                    <a:pt x="3477006" y="2653665"/>
                    <a:pt x="2697607" y="3417951"/>
                    <a:pt x="1738503" y="3417951"/>
                  </a:cubicBezTo>
                  <a:lnTo>
                    <a:pt x="1738503" y="3360801"/>
                  </a:lnTo>
                  <a:lnTo>
                    <a:pt x="1738503" y="3417951"/>
                  </a:lnTo>
                  <a:cubicBezTo>
                    <a:pt x="779272" y="3417951"/>
                    <a:pt x="0" y="2653792"/>
                    <a:pt x="0" y="1708912"/>
                  </a:cubicBezTo>
                  <a:lnTo>
                    <a:pt x="57150" y="1708912"/>
                  </a:lnTo>
                  <a:lnTo>
                    <a:pt x="92837" y="1753489"/>
                  </a:lnTo>
                  <a:cubicBezTo>
                    <a:pt x="75692" y="1767205"/>
                    <a:pt x="52197" y="1769872"/>
                    <a:pt x="32385" y="1760347"/>
                  </a:cubicBezTo>
                  <a:cubicBezTo>
                    <a:pt x="12573" y="1750822"/>
                    <a:pt x="0" y="1730883"/>
                    <a:pt x="0" y="1708912"/>
                  </a:cubicBezTo>
                  <a:moveTo>
                    <a:pt x="114300" y="1708912"/>
                  </a:moveTo>
                  <a:lnTo>
                    <a:pt x="57150" y="1708912"/>
                  </a:lnTo>
                  <a:lnTo>
                    <a:pt x="21463" y="1664335"/>
                  </a:lnTo>
                  <a:cubicBezTo>
                    <a:pt x="38608" y="1650619"/>
                    <a:pt x="62103" y="1647952"/>
                    <a:pt x="81915" y="1657477"/>
                  </a:cubicBezTo>
                  <a:cubicBezTo>
                    <a:pt x="101727" y="1667002"/>
                    <a:pt x="114300" y="1686941"/>
                    <a:pt x="114300" y="1708912"/>
                  </a:cubicBezTo>
                  <a:cubicBezTo>
                    <a:pt x="114300" y="2588641"/>
                    <a:pt x="840486" y="3303524"/>
                    <a:pt x="1738503" y="3303524"/>
                  </a:cubicBezTo>
                  <a:cubicBezTo>
                    <a:pt x="2636520" y="3303524"/>
                    <a:pt x="3362706" y="2588641"/>
                    <a:pt x="3362706" y="1708912"/>
                  </a:cubicBezTo>
                  <a:lnTo>
                    <a:pt x="3419856" y="1708912"/>
                  </a:lnTo>
                  <a:lnTo>
                    <a:pt x="3362706" y="1708912"/>
                  </a:lnTo>
                  <a:cubicBezTo>
                    <a:pt x="3362579" y="829183"/>
                    <a:pt x="2636393" y="114300"/>
                    <a:pt x="1738503" y="114300"/>
                  </a:cubicBezTo>
                  <a:lnTo>
                    <a:pt x="1738503" y="57150"/>
                  </a:lnTo>
                  <a:lnTo>
                    <a:pt x="1738503" y="114300"/>
                  </a:lnTo>
                  <a:cubicBezTo>
                    <a:pt x="840486" y="114300"/>
                    <a:pt x="114300" y="829183"/>
                    <a:pt x="114300" y="1708912"/>
                  </a:cubicBezTo>
                  <a:close/>
                </a:path>
              </a:pathLst>
            </a:custGeom>
            <a:solidFill>
              <a:srgbClr val="000000"/>
            </a:solidFill>
          </p:spPr>
          <p:txBody>
            <a:bodyPr/>
            <a:lstStyle/>
            <a:p>
              <a:endParaRPr lang="en-US"/>
            </a:p>
          </p:txBody>
        </p:sp>
        <p:sp>
          <p:nvSpPr>
            <p:cNvPr id="14" name="TextBox 14"/>
            <p:cNvSpPr txBox="1"/>
            <p:nvPr/>
          </p:nvSpPr>
          <p:spPr>
            <a:xfrm>
              <a:off x="0" y="-57150"/>
              <a:ext cx="3476932" cy="3475090"/>
            </a:xfrm>
            <a:prstGeom prst="rect">
              <a:avLst/>
            </a:prstGeom>
          </p:spPr>
          <p:txBody>
            <a:bodyPr lIns="50800" tIns="50800" rIns="50800" bIns="50800" rtlCol="0" anchor="ctr"/>
            <a:lstStyle/>
            <a:p>
              <a:pPr algn="ctr">
                <a:lnSpc>
                  <a:spcPts val="3240"/>
                </a:lnSpc>
              </a:pPr>
              <a:r>
                <a:rPr lang="en-US" sz="2700">
                  <a:solidFill>
                    <a:srgbClr val="000000"/>
                  </a:solidFill>
                  <a:latin typeface="Calibri (MS)"/>
                  <a:ea typeface="Calibri (MS)"/>
                  <a:cs typeface="Calibri (MS)"/>
                  <a:sym typeface="Calibri (MS)"/>
                </a:rPr>
                <a:t>Socio-Economic Status (SES)</a:t>
              </a:r>
            </a:p>
          </p:txBody>
        </p:sp>
      </p:grpSp>
      <p:sp>
        <p:nvSpPr>
          <p:cNvPr id="15" name="AutoShape 15"/>
          <p:cNvSpPr/>
          <p:nvPr/>
        </p:nvSpPr>
        <p:spPr>
          <a:xfrm flipH="1">
            <a:off x="4255104" y="2940808"/>
            <a:ext cx="3585047" cy="2070250"/>
          </a:xfrm>
          <a:prstGeom prst="line">
            <a:avLst/>
          </a:prstGeom>
          <a:ln w="47625" cap="flat">
            <a:solidFill>
              <a:srgbClr val="000000"/>
            </a:solidFill>
            <a:prstDash val="sysDash"/>
            <a:headEnd type="none" w="sm" len="sm"/>
            <a:tailEnd type="triangle" w="lg" len="med"/>
          </a:ln>
        </p:spPr>
        <p:txBody>
          <a:bodyPr/>
          <a:lstStyle/>
          <a:p>
            <a:endParaRPr lang="en-US"/>
          </a:p>
        </p:txBody>
      </p:sp>
      <p:sp>
        <p:nvSpPr>
          <p:cNvPr id="16" name="AutoShape 16"/>
          <p:cNvSpPr/>
          <p:nvPr/>
        </p:nvSpPr>
        <p:spPr>
          <a:xfrm>
            <a:off x="10404947" y="2940808"/>
            <a:ext cx="3627949" cy="2070250"/>
          </a:xfrm>
          <a:prstGeom prst="line">
            <a:avLst/>
          </a:prstGeom>
          <a:ln w="47625" cap="flat">
            <a:solidFill>
              <a:srgbClr val="000000"/>
            </a:solidFill>
            <a:prstDash val="sysDash"/>
            <a:headEnd type="none" w="sm" len="sm"/>
            <a:tailEnd type="triangle" w="lg" len="med"/>
          </a:ln>
        </p:spPr>
        <p:txBody>
          <a:bodyPr/>
          <a:lstStyle/>
          <a:p>
            <a:endParaRPr lang="en-US"/>
          </a:p>
        </p:txBody>
      </p:sp>
      <p:grpSp>
        <p:nvGrpSpPr>
          <p:cNvPr id="17" name="Group 17"/>
          <p:cNvGrpSpPr/>
          <p:nvPr/>
        </p:nvGrpSpPr>
        <p:grpSpPr>
          <a:xfrm>
            <a:off x="8758237" y="5333410"/>
            <a:ext cx="771525" cy="7715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358"/>
                </a:lnSpc>
              </a:pPr>
              <a:r>
                <a:rPr lang="en-US" sz="2400">
                  <a:solidFill>
                    <a:srgbClr val="000000"/>
                  </a:solidFill>
                  <a:latin typeface="Outfit"/>
                  <a:ea typeface="Outfit"/>
                  <a:cs typeface="Outfit"/>
                  <a:sym typeface="Outfit"/>
                </a:rPr>
                <a:t>-</a:t>
              </a:r>
            </a:p>
          </p:txBody>
        </p:sp>
      </p:grpSp>
      <p:sp>
        <p:nvSpPr>
          <p:cNvPr id="20" name="Freeform 20"/>
          <p:cNvSpPr/>
          <p:nvPr/>
        </p:nvSpPr>
        <p:spPr>
          <a:xfrm>
            <a:off x="2281154" y="4062059"/>
            <a:ext cx="670100" cy="1562916"/>
          </a:xfrm>
          <a:custGeom>
            <a:avLst/>
            <a:gdLst/>
            <a:ahLst/>
            <a:cxnLst/>
            <a:rect l="l" t="t" r="r" b="b"/>
            <a:pathLst>
              <a:path w="670100" h="1562916">
                <a:moveTo>
                  <a:pt x="0" y="0"/>
                </a:moveTo>
                <a:lnTo>
                  <a:pt x="670101" y="0"/>
                </a:lnTo>
                <a:lnTo>
                  <a:pt x="670101" y="1562916"/>
                </a:lnTo>
                <a:lnTo>
                  <a:pt x="0" y="1562916"/>
                </a:lnTo>
                <a:lnTo>
                  <a:pt x="0" y="0"/>
                </a:lnTo>
                <a:close/>
              </a:path>
            </a:pathLst>
          </a:custGeom>
          <a:blipFill>
            <a:blip r:embed="rId2"/>
            <a:stretch>
              <a:fillRect/>
            </a:stretch>
          </a:blipFill>
        </p:spPr>
        <p:txBody>
          <a:bodyPr/>
          <a:lstStyle/>
          <a:p>
            <a:endParaRPr lang="en-US"/>
          </a:p>
        </p:txBody>
      </p:sp>
      <p:sp>
        <p:nvSpPr>
          <p:cNvPr id="21" name="Freeform 21"/>
          <p:cNvSpPr/>
          <p:nvPr/>
        </p:nvSpPr>
        <p:spPr>
          <a:xfrm>
            <a:off x="15174314" y="4287912"/>
            <a:ext cx="912971" cy="1446291"/>
          </a:xfrm>
          <a:custGeom>
            <a:avLst/>
            <a:gdLst/>
            <a:ahLst/>
            <a:cxnLst/>
            <a:rect l="l" t="t" r="r" b="b"/>
            <a:pathLst>
              <a:path w="912971" h="1446291">
                <a:moveTo>
                  <a:pt x="0" y="0"/>
                </a:moveTo>
                <a:lnTo>
                  <a:pt x="912971" y="0"/>
                </a:lnTo>
                <a:lnTo>
                  <a:pt x="912971" y="1446291"/>
                </a:lnTo>
                <a:lnTo>
                  <a:pt x="0" y="14462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Freeform 22"/>
          <p:cNvSpPr/>
          <p:nvPr/>
        </p:nvSpPr>
        <p:spPr>
          <a:xfrm>
            <a:off x="9529763" y="1277389"/>
            <a:ext cx="1255099" cy="1136435"/>
          </a:xfrm>
          <a:custGeom>
            <a:avLst/>
            <a:gdLst/>
            <a:ahLst/>
            <a:cxnLst/>
            <a:rect l="l" t="t" r="r" b="b"/>
            <a:pathLst>
              <a:path w="1255099" h="1136435">
                <a:moveTo>
                  <a:pt x="0" y="0"/>
                </a:moveTo>
                <a:lnTo>
                  <a:pt x="1255098" y="0"/>
                </a:lnTo>
                <a:lnTo>
                  <a:pt x="1255098" y="1136435"/>
                </a:lnTo>
                <a:lnTo>
                  <a:pt x="0" y="1136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023487" cy="10287000"/>
            <a:chOff x="0" y="0"/>
            <a:chExt cx="9364649" cy="13716000"/>
          </a:xfrm>
        </p:grpSpPr>
        <p:sp>
          <p:nvSpPr>
            <p:cNvPr id="3" name="Freeform 3"/>
            <p:cNvSpPr/>
            <p:nvPr/>
          </p:nvSpPr>
          <p:spPr>
            <a:xfrm>
              <a:off x="0" y="0"/>
              <a:ext cx="9364599" cy="13716000"/>
            </a:xfrm>
            <a:custGeom>
              <a:avLst/>
              <a:gdLst/>
              <a:ahLst/>
              <a:cxnLst/>
              <a:rect l="l" t="t" r="r" b="b"/>
              <a:pathLst>
                <a:path w="9364599" h="13716000">
                  <a:moveTo>
                    <a:pt x="0" y="0"/>
                  </a:moveTo>
                  <a:lnTo>
                    <a:pt x="9364599" y="0"/>
                  </a:lnTo>
                  <a:lnTo>
                    <a:pt x="9364599" y="13716000"/>
                  </a:lnTo>
                  <a:lnTo>
                    <a:pt x="0" y="13716000"/>
                  </a:lnTo>
                  <a:close/>
                </a:path>
              </a:pathLst>
            </a:custGeom>
            <a:solidFill>
              <a:srgbClr val="000000"/>
            </a:solidFill>
          </p:spPr>
          <p:txBody>
            <a:bodyPr/>
            <a:lstStyle/>
            <a:p>
              <a:endParaRPr lang="en-US"/>
            </a:p>
          </p:txBody>
        </p:sp>
      </p:grpSp>
      <p:sp>
        <p:nvSpPr>
          <p:cNvPr id="4" name="TextBox 4"/>
          <p:cNvSpPr txBox="1"/>
          <p:nvPr/>
        </p:nvSpPr>
        <p:spPr>
          <a:xfrm>
            <a:off x="1028700" y="2076450"/>
            <a:ext cx="4719072" cy="1219200"/>
          </a:xfrm>
          <a:prstGeom prst="rect">
            <a:avLst/>
          </a:prstGeom>
        </p:spPr>
        <p:txBody>
          <a:bodyPr lIns="0" tIns="0" rIns="0" bIns="0" rtlCol="0" anchor="t">
            <a:spAutoFit/>
          </a:bodyPr>
          <a:lstStyle/>
          <a:p>
            <a:pPr algn="l">
              <a:lnSpc>
                <a:spcPts val="9600"/>
              </a:lnSpc>
            </a:pPr>
            <a:r>
              <a:rPr lang="en-US" sz="8000">
                <a:solidFill>
                  <a:srgbClr val="FFFFFF"/>
                </a:solidFill>
                <a:latin typeface="Lexend Deca"/>
                <a:ea typeface="Lexend Deca"/>
                <a:cs typeface="Lexend Deca"/>
                <a:sym typeface="Lexend Deca"/>
              </a:rPr>
              <a:t>Agenda</a:t>
            </a:r>
          </a:p>
        </p:txBody>
      </p:sp>
      <p:grpSp>
        <p:nvGrpSpPr>
          <p:cNvPr id="5" name="Group 5"/>
          <p:cNvGrpSpPr/>
          <p:nvPr/>
        </p:nvGrpSpPr>
        <p:grpSpPr>
          <a:xfrm>
            <a:off x="1009650" y="1809031"/>
            <a:ext cx="5181600" cy="38100"/>
            <a:chOff x="0" y="0"/>
            <a:chExt cx="6908800" cy="50800"/>
          </a:xfrm>
        </p:grpSpPr>
        <p:sp>
          <p:nvSpPr>
            <p:cNvPr id="6" name="Freeform 6"/>
            <p:cNvSpPr/>
            <p:nvPr/>
          </p:nvSpPr>
          <p:spPr>
            <a:xfrm>
              <a:off x="25400" y="0"/>
              <a:ext cx="6858000" cy="50800"/>
            </a:xfrm>
            <a:custGeom>
              <a:avLst/>
              <a:gdLst/>
              <a:ahLst/>
              <a:cxnLst/>
              <a:rect l="l" t="t" r="r" b="b"/>
              <a:pathLst>
                <a:path w="6858000" h="50800">
                  <a:moveTo>
                    <a:pt x="0" y="0"/>
                  </a:moveTo>
                  <a:lnTo>
                    <a:pt x="6858000" y="0"/>
                  </a:lnTo>
                  <a:lnTo>
                    <a:pt x="6858000" y="50800"/>
                  </a:lnTo>
                  <a:lnTo>
                    <a:pt x="0" y="50800"/>
                  </a:lnTo>
                  <a:close/>
                </a:path>
              </a:pathLst>
            </a:custGeom>
            <a:solidFill>
              <a:srgbClr val="FFFFFF"/>
            </a:solidFill>
          </p:spPr>
          <p:txBody>
            <a:bodyPr/>
            <a:lstStyle/>
            <a:p>
              <a:endParaRPr lang="en-US"/>
            </a:p>
          </p:txBody>
        </p:sp>
      </p:grpSp>
      <p:grpSp>
        <p:nvGrpSpPr>
          <p:cNvPr id="7" name="Group 7"/>
          <p:cNvGrpSpPr/>
          <p:nvPr/>
        </p:nvGrpSpPr>
        <p:grpSpPr>
          <a:xfrm>
            <a:off x="8018823" y="1828081"/>
            <a:ext cx="8931400" cy="38100"/>
            <a:chOff x="0" y="0"/>
            <a:chExt cx="11908533" cy="50800"/>
          </a:xfrm>
        </p:grpSpPr>
        <p:sp>
          <p:nvSpPr>
            <p:cNvPr id="8" name="Freeform 8"/>
            <p:cNvSpPr/>
            <p:nvPr/>
          </p:nvSpPr>
          <p:spPr>
            <a:xfrm>
              <a:off x="25400" y="0"/>
              <a:ext cx="11857736" cy="50800"/>
            </a:xfrm>
            <a:custGeom>
              <a:avLst/>
              <a:gdLst/>
              <a:ahLst/>
              <a:cxnLst/>
              <a:rect l="l" t="t" r="r" b="b"/>
              <a:pathLst>
                <a:path w="11857736" h="50800">
                  <a:moveTo>
                    <a:pt x="0" y="0"/>
                  </a:moveTo>
                  <a:lnTo>
                    <a:pt x="11857736" y="0"/>
                  </a:lnTo>
                  <a:lnTo>
                    <a:pt x="11857736" y="50800"/>
                  </a:lnTo>
                  <a:lnTo>
                    <a:pt x="0" y="50800"/>
                  </a:lnTo>
                  <a:close/>
                </a:path>
              </a:pathLst>
            </a:custGeom>
            <a:solidFill>
              <a:srgbClr val="000000"/>
            </a:solidFill>
          </p:spPr>
          <p:txBody>
            <a:bodyPr/>
            <a:lstStyle/>
            <a:p>
              <a:endParaRPr lang="en-US"/>
            </a:p>
          </p:txBody>
        </p:sp>
      </p:grpSp>
      <p:grpSp>
        <p:nvGrpSpPr>
          <p:cNvPr id="9" name="Group 9"/>
          <p:cNvGrpSpPr/>
          <p:nvPr/>
        </p:nvGrpSpPr>
        <p:grpSpPr>
          <a:xfrm>
            <a:off x="13345" y="8757648"/>
            <a:ext cx="254123" cy="336610"/>
            <a:chOff x="0" y="0"/>
            <a:chExt cx="338831" cy="448814"/>
          </a:xfrm>
        </p:grpSpPr>
        <p:sp>
          <p:nvSpPr>
            <p:cNvPr id="10" name="Freeform 10"/>
            <p:cNvSpPr/>
            <p:nvPr/>
          </p:nvSpPr>
          <p:spPr>
            <a:xfrm>
              <a:off x="0" y="0"/>
              <a:ext cx="338836" cy="448818"/>
            </a:xfrm>
            <a:custGeom>
              <a:avLst/>
              <a:gdLst/>
              <a:ahLst/>
              <a:cxnLst/>
              <a:rect l="l" t="t" r="r" b="b"/>
              <a:pathLst>
                <a:path w="338836" h="448818">
                  <a:moveTo>
                    <a:pt x="338836" y="448818"/>
                  </a:moveTo>
                  <a:lnTo>
                    <a:pt x="0" y="448818"/>
                  </a:lnTo>
                  <a:lnTo>
                    <a:pt x="0" y="0"/>
                  </a:lnTo>
                  <a:lnTo>
                    <a:pt x="338836" y="0"/>
                  </a:lnTo>
                  <a:close/>
                </a:path>
              </a:pathLst>
            </a:custGeom>
            <a:solidFill>
              <a:srgbClr val="4F5252"/>
            </a:solidFill>
          </p:spPr>
          <p:txBody>
            <a:bodyPr/>
            <a:lstStyle/>
            <a:p>
              <a:endParaRPr lang="en-US"/>
            </a:p>
          </p:txBody>
        </p:sp>
      </p:grpSp>
      <p:grpSp>
        <p:nvGrpSpPr>
          <p:cNvPr id="11" name="Group 11"/>
          <p:cNvGrpSpPr/>
          <p:nvPr/>
        </p:nvGrpSpPr>
        <p:grpSpPr>
          <a:xfrm>
            <a:off x="660168" y="8757648"/>
            <a:ext cx="1031112" cy="336610"/>
            <a:chOff x="0" y="0"/>
            <a:chExt cx="1374817" cy="448814"/>
          </a:xfrm>
        </p:grpSpPr>
        <p:sp>
          <p:nvSpPr>
            <p:cNvPr id="12" name="Freeform 12"/>
            <p:cNvSpPr/>
            <p:nvPr/>
          </p:nvSpPr>
          <p:spPr>
            <a:xfrm>
              <a:off x="0" y="0"/>
              <a:ext cx="1374775" cy="448818"/>
            </a:xfrm>
            <a:custGeom>
              <a:avLst/>
              <a:gdLst/>
              <a:ahLst/>
              <a:cxnLst/>
              <a:rect l="l" t="t" r="r" b="b"/>
              <a:pathLst>
                <a:path w="1374775" h="448818">
                  <a:moveTo>
                    <a:pt x="1374775" y="448818"/>
                  </a:moveTo>
                  <a:lnTo>
                    <a:pt x="0" y="448818"/>
                  </a:lnTo>
                  <a:lnTo>
                    <a:pt x="0" y="0"/>
                  </a:lnTo>
                  <a:lnTo>
                    <a:pt x="1374775" y="0"/>
                  </a:lnTo>
                  <a:close/>
                </a:path>
              </a:pathLst>
            </a:custGeom>
            <a:solidFill>
              <a:srgbClr val="4F5252"/>
            </a:solidFill>
          </p:spPr>
          <p:txBody>
            <a:bodyPr/>
            <a:lstStyle/>
            <a:p>
              <a:endParaRPr lang="en-US"/>
            </a:p>
          </p:txBody>
        </p:sp>
      </p:grpSp>
      <p:grpSp>
        <p:nvGrpSpPr>
          <p:cNvPr id="13" name="Group 13"/>
          <p:cNvGrpSpPr/>
          <p:nvPr/>
        </p:nvGrpSpPr>
        <p:grpSpPr>
          <a:xfrm>
            <a:off x="2276627" y="8757648"/>
            <a:ext cx="954532" cy="336610"/>
            <a:chOff x="0" y="0"/>
            <a:chExt cx="1272709" cy="448814"/>
          </a:xfrm>
        </p:grpSpPr>
        <p:sp>
          <p:nvSpPr>
            <p:cNvPr id="14" name="Freeform 14"/>
            <p:cNvSpPr/>
            <p:nvPr/>
          </p:nvSpPr>
          <p:spPr>
            <a:xfrm>
              <a:off x="0" y="0"/>
              <a:ext cx="1272667" cy="448818"/>
            </a:xfrm>
            <a:custGeom>
              <a:avLst/>
              <a:gdLst/>
              <a:ahLst/>
              <a:cxnLst/>
              <a:rect l="l" t="t" r="r" b="b"/>
              <a:pathLst>
                <a:path w="1272667" h="448818">
                  <a:moveTo>
                    <a:pt x="1272667" y="448818"/>
                  </a:moveTo>
                  <a:lnTo>
                    <a:pt x="0" y="448818"/>
                  </a:lnTo>
                  <a:lnTo>
                    <a:pt x="0" y="0"/>
                  </a:lnTo>
                  <a:lnTo>
                    <a:pt x="1272667" y="0"/>
                  </a:lnTo>
                  <a:close/>
                </a:path>
              </a:pathLst>
            </a:custGeom>
            <a:solidFill>
              <a:srgbClr val="4F5252"/>
            </a:solidFill>
          </p:spPr>
          <p:txBody>
            <a:bodyPr/>
            <a:lstStyle/>
            <a:p>
              <a:endParaRPr lang="en-US"/>
            </a:p>
          </p:txBody>
        </p:sp>
      </p:grpSp>
      <p:grpSp>
        <p:nvGrpSpPr>
          <p:cNvPr id="15" name="Group 15"/>
          <p:cNvGrpSpPr/>
          <p:nvPr/>
        </p:nvGrpSpPr>
        <p:grpSpPr>
          <a:xfrm>
            <a:off x="3643151" y="8757648"/>
            <a:ext cx="253873" cy="336610"/>
            <a:chOff x="0" y="0"/>
            <a:chExt cx="338497" cy="448814"/>
          </a:xfrm>
        </p:grpSpPr>
        <p:sp>
          <p:nvSpPr>
            <p:cNvPr id="16" name="Freeform 16"/>
            <p:cNvSpPr/>
            <p:nvPr/>
          </p:nvSpPr>
          <p:spPr>
            <a:xfrm>
              <a:off x="0" y="0"/>
              <a:ext cx="338455" cy="448818"/>
            </a:xfrm>
            <a:custGeom>
              <a:avLst/>
              <a:gdLst/>
              <a:ahLst/>
              <a:cxnLst/>
              <a:rect l="l" t="t" r="r" b="b"/>
              <a:pathLst>
                <a:path w="338455" h="448818">
                  <a:moveTo>
                    <a:pt x="338455" y="448818"/>
                  </a:moveTo>
                  <a:lnTo>
                    <a:pt x="0" y="448818"/>
                  </a:lnTo>
                  <a:lnTo>
                    <a:pt x="0" y="0"/>
                  </a:lnTo>
                  <a:lnTo>
                    <a:pt x="338455" y="0"/>
                  </a:lnTo>
                  <a:close/>
                </a:path>
              </a:pathLst>
            </a:custGeom>
            <a:solidFill>
              <a:srgbClr val="57B7F7"/>
            </a:solidFill>
          </p:spPr>
          <p:txBody>
            <a:bodyPr/>
            <a:lstStyle/>
            <a:p>
              <a:endParaRPr lang="en-US"/>
            </a:p>
          </p:txBody>
        </p:sp>
      </p:grpSp>
      <p:grpSp>
        <p:nvGrpSpPr>
          <p:cNvPr id="17" name="Group 17"/>
          <p:cNvGrpSpPr/>
          <p:nvPr/>
        </p:nvGrpSpPr>
        <p:grpSpPr>
          <a:xfrm>
            <a:off x="4478074" y="8757648"/>
            <a:ext cx="254064" cy="336610"/>
            <a:chOff x="0" y="0"/>
            <a:chExt cx="338751" cy="448814"/>
          </a:xfrm>
        </p:grpSpPr>
        <p:sp>
          <p:nvSpPr>
            <p:cNvPr id="18" name="Freeform 18"/>
            <p:cNvSpPr/>
            <p:nvPr/>
          </p:nvSpPr>
          <p:spPr>
            <a:xfrm>
              <a:off x="0" y="0"/>
              <a:ext cx="338709" cy="448818"/>
            </a:xfrm>
            <a:custGeom>
              <a:avLst/>
              <a:gdLst/>
              <a:ahLst/>
              <a:cxnLst/>
              <a:rect l="l" t="t" r="r" b="b"/>
              <a:pathLst>
                <a:path w="338709" h="448818">
                  <a:moveTo>
                    <a:pt x="338709" y="448818"/>
                  </a:moveTo>
                  <a:lnTo>
                    <a:pt x="0" y="448818"/>
                  </a:lnTo>
                  <a:lnTo>
                    <a:pt x="0" y="0"/>
                  </a:lnTo>
                  <a:lnTo>
                    <a:pt x="338709" y="0"/>
                  </a:lnTo>
                  <a:close/>
                </a:path>
              </a:pathLst>
            </a:custGeom>
            <a:solidFill>
              <a:srgbClr val="00CD8F"/>
            </a:solidFill>
          </p:spPr>
          <p:txBody>
            <a:bodyPr/>
            <a:lstStyle/>
            <a:p>
              <a:endParaRPr lang="en-US"/>
            </a:p>
          </p:txBody>
        </p:sp>
      </p:grpSp>
      <p:sp>
        <p:nvSpPr>
          <p:cNvPr id="19" name="Freeform 19"/>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55269" y="3086100"/>
            <a:ext cx="4177462" cy="4114800"/>
          </a:xfrm>
          <a:custGeom>
            <a:avLst/>
            <a:gdLst/>
            <a:ahLst/>
            <a:cxnLst/>
            <a:rect l="l" t="t" r="r" b="b"/>
            <a:pathLst>
              <a:path w="4177462" h="4114800">
                <a:moveTo>
                  <a:pt x="0" y="0"/>
                </a:moveTo>
                <a:lnTo>
                  <a:pt x="4177462" y="0"/>
                </a:lnTo>
                <a:lnTo>
                  <a:pt x="417746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extLst>
    <p:ext uri="{6950BFC3-D8DA-4A85-94F7-54DA5524770B}">
      <p188:commentRel xmlns:p188="http://schemas.microsoft.com/office/powerpoint/2018/8/main" r:id="rId2"/>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18095" r="-18095"/>
              </a:stretch>
            </a:blipFill>
          </p:spPr>
          <p:txBody>
            <a:bodyPr/>
            <a:lstStyle/>
            <a:p>
              <a:endParaRPr lang="en-US"/>
            </a:p>
          </p:txBody>
        </p:sp>
      </p:grpSp>
      <p:sp>
        <p:nvSpPr>
          <p:cNvPr id="4" name="TextBox 4"/>
          <p:cNvSpPr txBox="1"/>
          <p:nvPr/>
        </p:nvSpPr>
        <p:spPr>
          <a:xfrm>
            <a:off x="1028700" y="4346575"/>
            <a:ext cx="12034172" cy="3670275"/>
          </a:xfrm>
          <a:prstGeom prst="rect">
            <a:avLst/>
          </a:prstGeom>
        </p:spPr>
        <p:txBody>
          <a:bodyPr lIns="0" tIns="0" rIns="0" bIns="0" rtlCol="0" anchor="t">
            <a:spAutoFit/>
          </a:bodyPr>
          <a:lstStyle/>
          <a:p>
            <a:pPr algn="l">
              <a:lnSpc>
                <a:spcPts val="9799"/>
              </a:lnSpc>
            </a:pPr>
            <a:r>
              <a:rPr lang="en-US" sz="6998">
                <a:solidFill>
                  <a:srgbClr val="FFFFFF"/>
                </a:solidFill>
                <a:latin typeface="Outfit"/>
                <a:ea typeface="Outfit"/>
                <a:cs typeface="Outfit"/>
                <a:sym typeface="Outfit"/>
              </a:rPr>
              <a:t>Section 03: </a:t>
            </a:r>
            <a:r>
              <a:rPr lang="en-US" sz="6998" b="1">
                <a:solidFill>
                  <a:srgbClr val="FFFFFF"/>
                </a:solidFill>
                <a:latin typeface="Outfit Bold"/>
                <a:ea typeface="Outfit Bold"/>
                <a:cs typeface="Outfit Bold"/>
                <a:sym typeface="Outfit Bold"/>
              </a:rPr>
              <a:t>Hidden Confounding as an Opportunity</a:t>
            </a:r>
          </a:p>
        </p:txBody>
      </p:sp>
      <p:grpSp>
        <p:nvGrpSpPr>
          <p:cNvPr id="5" name="Group 5"/>
          <p:cNvGrpSpPr/>
          <p:nvPr/>
        </p:nvGrpSpPr>
        <p:grpSpPr>
          <a:xfrm>
            <a:off x="1009650" y="4252160"/>
            <a:ext cx="11399520" cy="38100"/>
            <a:chOff x="0" y="0"/>
            <a:chExt cx="15199360" cy="50800"/>
          </a:xfrm>
        </p:grpSpPr>
        <p:sp>
          <p:nvSpPr>
            <p:cNvPr id="6" name="Freeform 6"/>
            <p:cNvSpPr/>
            <p:nvPr/>
          </p:nvSpPr>
          <p:spPr>
            <a:xfrm>
              <a:off x="25400" y="0"/>
              <a:ext cx="15148561" cy="50800"/>
            </a:xfrm>
            <a:custGeom>
              <a:avLst/>
              <a:gdLst/>
              <a:ahLst/>
              <a:cxnLst/>
              <a:rect l="l" t="t" r="r" b="b"/>
              <a:pathLst>
                <a:path w="15148561" h="50800">
                  <a:moveTo>
                    <a:pt x="0" y="0"/>
                  </a:moveTo>
                  <a:lnTo>
                    <a:pt x="15148561" y="0"/>
                  </a:lnTo>
                  <a:lnTo>
                    <a:pt x="15148561" y="50800"/>
                  </a:lnTo>
                  <a:lnTo>
                    <a:pt x="0" y="50800"/>
                  </a:lnTo>
                  <a:close/>
                </a:path>
              </a:pathLst>
            </a:custGeom>
            <a:solidFill>
              <a:srgbClr val="FFFFFF"/>
            </a:solidFill>
          </p:spPr>
          <p:txBody>
            <a:bodyPr/>
            <a:lstStyle/>
            <a:p>
              <a:endParaRPr lang="en-US"/>
            </a:p>
          </p:txBody>
        </p:sp>
      </p:grpSp>
      <p:sp>
        <p:nvSpPr>
          <p:cNvPr id="7" name="Freeform 7"/>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44569" y="4190467"/>
            <a:ext cx="16198862" cy="1810817"/>
          </a:xfrm>
          <a:prstGeom prst="rect">
            <a:avLst/>
          </a:prstGeom>
        </p:spPr>
        <p:txBody>
          <a:bodyPr lIns="0" tIns="0" rIns="0" bIns="0" rtlCol="0" anchor="t">
            <a:spAutoFit/>
          </a:bodyPr>
          <a:lstStyle/>
          <a:p>
            <a:pPr algn="l">
              <a:lnSpc>
                <a:spcPts val="7291"/>
              </a:lnSpc>
            </a:pPr>
            <a:r>
              <a:rPr lang="en-US" sz="5208" dirty="0">
                <a:solidFill>
                  <a:srgbClr val="000000"/>
                </a:solidFill>
                <a:latin typeface="Outfit"/>
                <a:ea typeface="Outfit"/>
                <a:cs typeface="Outfit"/>
                <a:sym typeface="Outfit"/>
              </a:rPr>
              <a:t>In many real-world cases it’d be </a:t>
            </a:r>
            <a:r>
              <a:rPr lang="en-US" sz="5208" b="1" dirty="0">
                <a:solidFill>
                  <a:srgbClr val="000000"/>
                </a:solidFill>
                <a:latin typeface="Outfit Bold"/>
                <a:ea typeface="Outfit Bold"/>
                <a:cs typeface="Outfit Bold"/>
                <a:sym typeface="Outfit Bold"/>
              </a:rPr>
              <a:t>difficult </a:t>
            </a:r>
            <a:r>
              <a:rPr lang="en-US" sz="5208" dirty="0">
                <a:solidFill>
                  <a:srgbClr val="000000"/>
                </a:solidFill>
                <a:latin typeface="Outfit"/>
                <a:ea typeface="Outfit"/>
                <a:cs typeface="Outfit"/>
                <a:sym typeface="Outfit"/>
              </a:rPr>
              <a:t>to </a:t>
            </a:r>
            <a:r>
              <a:rPr lang="en-US" sz="5208" b="1" dirty="0">
                <a:solidFill>
                  <a:srgbClr val="000000"/>
                </a:solidFill>
                <a:latin typeface="Outfit Bold"/>
                <a:ea typeface="Outfit Bold"/>
                <a:cs typeface="Outfit Bold"/>
                <a:sym typeface="Outfit Bold"/>
              </a:rPr>
              <a:t>defend </a:t>
            </a:r>
            <a:r>
              <a:rPr lang="en-US" sz="5208" dirty="0">
                <a:solidFill>
                  <a:srgbClr val="000000"/>
                </a:solidFill>
                <a:latin typeface="Outfit"/>
                <a:ea typeface="Outfit"/>
                <a:cs typeface="Outfit"/>
                <a:sym typeface="Outfit"/>
              </a:rPr>
              <a:t>the </a:t>
            </a:r>
            <a:r>
              <a:rPr lang="en-US" sz="5208" b="1" dirty="0">
                <a:solidFill>
                  <a:srgbClr val="000000"/>
                </a:solidFill>
                <a:latin typeface="Outfit Bold"/>
                <a:ea typeface="Outfit Bold"/>
                <a:cs typeface="Outfit Bold"/>
                <a:sym typeface="Outfit Bold"/>
              </a:rPr>
              <a:t>assumption </a:t>
            </a:r>
            <a:r>
              <a:rPr lang="en-US" sz="5208" dirty="0">
                <a:solidFill>
                  <a:srgbClr val="000000"/>
                </a:solidFill>
                <a:latin typeface="Outfit"/>
                <a:ea typeface="Outfit"/>
                <a:cs typeface="Outfit"/>
                <a:sym typeface="Outfit"/>
              </a:rPr>
              <a:t>that </a:t>
            </a:r>
            <a:r>
              <a:rPr lang="en-US" sz="5208" b="1" dirty="0">
                <a:solidFill>
                  <a:srgbClr val="000000"/>
                </a:solidFill>
                <a:latin typeface="Outfit Bold"/>
                <a:ea typeface="Outfit Bold"/>
                <a:cs typeface="Outfit Bold"/>
                <a:sym typeface="Outfit Bold"/>
              </a:rPr>
              <a:t>hidden confounding</a:t>
            </a:r>
            <a:r>
              <a:rPr lang="en-US" sz="5208" dirty="0">
                <a:solidFill>
                  <a:srgbClr val="000000"/>
                </a:solidFill>
                <a:latin typeface="Outfit"/>
                <a:ea typeface="Outfit"/>
                <a:cs typeface="Outfit"/>
                <a:sym typeface="Outfit"/>
              </a:rPr>
              <a:t> is </a:t>
            </a:r>
            <a:r>
              <a:rPr lang="en-US" sz="5208" b="1" dirty="0">
                <a:solidFill>
                  <a:srgbClr val="000000"/>
                </a:solidFill>
                <a:latin typeface="Outfit Bold"/>
                <a:ea typeface="Outfit Bold"/>
                <a:cs typeface="Outfit Bold"/>
                <a:sym typeface="Outfit Bold"/>
              </a:rPr>
              <a:t>not </a:t>
            </a:r>
            <a:r>
              <a:rPr lang="en-US" sz="5208" dirty="0">
                <a:solidFill>
                  <a:srgbClr val="000000"/>
                </a:solidFill>
                <a:latin typeface="Outfit"/>
                <a:ea typeface="Outfit"/>
                <a:cs typeface="Outfit"/>
                <a:sym typeface="Outfit"/>
              </a:rPr>
              <a:t>a </a:t>
            </a:r>
            <a:r>
              <a:rPr lang="en-US" sz="5208" b="1" dirty="0">
                <a:solidFill>
                  <a:srgbClr val="000000"/>
                </a:solidFill>
                <a:latin typeface="Outfit Bold"/>
                <a:ea typeface="Outfit Bold"/>
                <a:cs typeface="Outfit Bold"/>
                <a:sym typeface="Outfit Bold"/>
              </a:rPr>
              <a:t>concern. </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92</a:t>
            </a:r>
          </a:p>
        </p:txBody>
      </p:sp>
      <p:sp>
        <p:nvSpPr>
          <p:cNvPr id="10" name="TextBox 10"/>
          <p:cNvSpPr txBox="1"/>
          <p:nvPr/>
        </p:nvSpPr>
        <p:spPr>
          <a:xfrm>
            <a:off x="1028700" y="394336"/>
            <a:ext cx="5746418"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Hidden Confounding as an Opportunity</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55269" y="3086100"/>
            <a:ext cx="4177462" cy="4114800"/>
          </a:xfrm>
          <a:custGeom>
            <a:avLst/>
            <a:gdLst/>
            <a:ahLst/>
            <a:cxnLst/>
            <a:rect l="l" t="t" r="r" b="b"/>
            <a:pathLst>
              <a:path w="4177462" h="4114800">
                <a:moveTo>
                  <a:pt x="0" y="0"/>
                </a:moveTo>
                <a:lnTo>
                  <a:pt x="4177462" y="0"/>
                </a:lnTo>
                <a:lnTo>
                  <a:pt x="41774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414971" y="2295454"/>
            <a:ext cx="7458058" cy="5696092"/>
          </a:xfrm>
          <a:custGeom>
            <a:avLst/>
            <a:gdLst/>
            <a:ahLst/>
            <a:cxnLst/>
            <a:rect l="l" t="t" r="r" b="b"/>
            <a:pathLst>
              <a:path w="7458058" h="5696092">
                <a:moveTo>
                  <a:pt x="0" y="0"/>
                </a:moveTo>
                <a:lnTo>
                  <a:pt x="7458058" y="0"/>
                </a:lnTo>
                <a:lnTo>
                  <a:pt x="7458058" y="5696092"/>
                </a:lnTo>
                <a:lnTo>
                  <a:pt x="0" y="5696092"/>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94</a:t>
            </a:r>
          </a:p>
        </p:txBody>
      </p:sp>
      <p:sp>
        <p:nvSpPr>
          <p:cNvPr id="10" name="TextBox 10"/>
          <p:cNvSpPr txBox="1"/>
          <p:nvPr/>
        </p:nvSpPr>
        <p:spPr>
          <a:xfrm>
            <a:off x="1028700" y="394336"/>
            <a:ext cx="5746418"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Hidden Confounding as an Opportunity</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44569" y="4190467"/>
            <a:ext cx="16198862" cy="1810817"/>
          </a:xfrm>
          <a:prstGeom prst="rect">
            <a:avLst/>
          </a:prstGeom>
        </p:spPr>
        <p:txBody>
          <a:bodyPr lIns="0" tIns="0" rIns="0" bIns="0" rtlCol="0" anchor="t">
            <a:spAutoFit/>
          </a:bodyPr>
          <a:lstStyle/>
          <a:p>
            <a:pPr algn="l">
              <a:lnSpc>
                <a:spcPts val="7291"/>
              </a:lnSpc>
            </a:pPr>
            <a:r>
              <a:rPr lang="en-US" sz="5208" b="1" dirty="0">
                <a:solidFill>
                  <a:srgbClr val="000000"/>
                </a:solidFill>
                <a:latin typeface="Outfit Bold"/>
                <a:ea typeface="Outfit Bold"/>
                <a:cs typeface="Outfit Bold"/>
                <a:sym typeface="Outfit Bold"/>
              </a:rPr>
              <a:t>Embracing</a:t>
            </a:r>
            <a:r>
              <a:rPr lang="en-US" sz="5208" dirty="0">
                <a:solidFill>
                  <a:srgbClr val="000000"/>
                </a:solidFill>
                <a:latin typeface="Outfit"/>
                <a:ea typeface="Outfit"/>
                <a:cs typeface="Outfit"/>
                <a:sym typeface="Outfit"/>
              </a:rPr>
              <a:t> hidden confounding is an </a:t>
            </a:r>
            <a:r>
              <a:rPr lang="en-US" sz="5208" b="1" dirty="0">
                <a:solidFill>
                  <a:srgbClr val="000000"/>
                </a:solidFill>
                <a:latin typeface="Outfit Bold"/>
                <a:ea typeface="Outfit Bold"/>
                <a:cs typeface="Outfit Bold"/>
                <a:sym typeface="Outfit Bold"/>
              </a:rPr>
              <a:t>opportunity </a:t>
            </a:r>
            <a:r>
              <a:rPr lang="en-US" sz="5208" dirty="0">
                <a:solidFill>
                  <a:srgbClr val="000000"/>
                </a:solidFill>
                <a:latin typeface="Outfit"/>
                <a:ea typeface="Outfit"/>
                <a:cs typeface="Outfit"/>
                <a:sym typeface="Outfit"/>
              </a:rPr>
              <a:t>to be more realistic about our </a:t>
            </a:r>
            <a:r>
              <a:rPr lang="en-US" sz="5208" b="1" dirty="0">
                <a:solidFill>
                  <a:srgbClr val="000000"/>
                </a:solidFill>
                <a:latin typeface="Outfit Bold"/>
                <a:ea typeface="Outfit Bold"/>
                <a:cs typeface="Outfit Bold"/>
                <a:sym typeface="Outfit Bold"/>
              </a:rPr>
              <a:t>ignorance.</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95</a:t>
            </a:r>
          </a:p>
        </p:txBody>
      </p:sp>
      <p:sp>
        <p:nvSpPr>
          <p:cNvPr id="10" name="Freeform 10"/>
          <p:cNvSpPr/>
          <p:nvPr/>
        </p:nvSpPr>
        <p:spPr>
          <a:xfrm>
            <a:off x="983005" y="1492244"/>
            <a:ext cx="2467338" cy="1884430"/>
          </a:xfrm>
          <a:custGeom>
            <a:avLst/>
            <a:gdLst/>
            <a:ahLst/>
            <a:cxnLst/>
            <a:rect l="l" t="t" r="r" b="b"/>
            <a:pathLst>
              <a:path w="2467338" h="1884430">
                <a:moveTo>
                  <a:pt x="0" y="0"/>
                </a:moveTo>
                <a:lnTo>
                  <a:pt x="2467338" y="0"/>
                </a:lnTo>
                <a:lnTo>
                  <a:pt x="2467338" y="1884430"/>
                </a:lnTo>
                <a:lnTo>
                  <a:pt x="0" y="1884430"/>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028700" y="394336"/>
            <a:ext cx="5746418"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Hidden Confounding as an Opportunity</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44569" y="4190467"/>
            <a:ext cx="16198862" cy="1810817"/>
          </a:xfrm>
          <a:prstGeom prst="rect">
            <a:avLst/>
          </a:prstGeom>
        </p:spPr>
        <p:txBody>
          <a:bodyPr lIns="0" tIns="0" rIns="0" bIns="0" rtlCol="0" anchor="t">
            <a:spAutoFit/>
          </a:bodyPr>
          <a:lstStyle/>
          <a:p>
            <a:pPr algn="l">
              <a:lnSpc>
                <a:spcPts val="7291"/>
              </a:lnSpc>
            </a:pPr>
            <a:r>
              <a:rPr lang="en-US" sz="5208" b="1" dirty="0">
                <a:solidFill>
                  <a:srgbClr val="000000"/>
                </a:solidFill>
                <a:latin typeface="Outfit Bold"/>
                <a:ea typeface="Outfit Bold"/>
                <a:cs typeface="Outfit Bold"/>
                <a:sym typeface="Outfit Bold"/>
              </a:rPr>
              <a:t>Embracing</a:t>
            </a:r>
            <a:r>
              <a:rPr lang="en-US" sz="5208" dirty="0">
                <a:solidFill>
                  <a:srgbClr val="000000"/>
                </a:solidFill>
                <a:latin typeface="Outfit"/>
                <a:ea typeface="Outfit"/>
                <a:cs typeface="Outfit"/>
                <a:sym typeface="Outfit"/>
              </a:rPr>
              <a:t> hidden confounding is a way of </a:t>
            </a:r>
            <a:r>
              <a:rPr lang="en-US" sz="5208" b="1" dirty="0">
                <a:solidFill>
                  <a:srgbClr val="000000"/>
                </a:solidFill>
                <a:latin typeface="Outfit Bold"/>
                <a:ea typeface="Outfit Bold"/>
                <a:cs typeface="Outfit Bold"/>
                <a:sym typeface="Outfit Bold"/>
              </a:rPr>
              <a:t>incorporating </a:t>
            </a:r>
            <a:r>
              <a:rPr lang="en-US" sz="5208" dirty="0">
                <a:solidFill>
                  <a:srgbClr val="000000"/>
                </a:solidFill>
                <a:latin typeface="Outfit"/>
                <a:ea typeface="Outfit"/>
                <a:cs typeface="Outfit"/>
                <a:sym typeface="Outfit"/>
              </a:rPr>
              <a:t>our </a:t>
            </a:r>
            <a:r>
              <a:rPr lang="en-US" sz="5208" b="1" dirty="0">
                <a:solidFill>
                  <a:srgbClr val="000000"/>
                </a:solidFill>
                <a:latin typeface="Outfit Bold"/>
                <a:ea typeface="Outfit Bold"/>
                <a:cs typeface="Outfit Bold"/>
                <a:sym typeface="Outfit Bold"/>
              </a:rPr>
              <a:t>uncertainty </a:t>
            </a:r>
            <a:r>
              <a:rPr lang="en-US" sz="5208" dirty="0">
                <a:solidFill>
                  <a:srgbClr val="000000"/>
                </a:solidFill>
                <a:latin typeface="Outfit"/>
                <a:ea typeface="Outfit"/>
                <a:cs typeface="Outfit"/>
                <a:sym typeface="Outfit"/>
              </a:rPr>
              <a:t>into our modeling.</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96</a:t>
            </a:r>
          </a:p>
        </p:txBody>
      </p:sp>
      <p:sp>
        <p:nvSpPr>
          <p:cNvPr id="10" name="Freeform 10"/>
          <p:cNvSpPr/>
          <p:nvPr/>
        </p:nvSpPr>
        <p:spPr>
          <a:xfrm>
            <a:off x="983005" y="1492244"/>
            <a:ext cx="2467338" cy="1884430"/>
          </a:xfrm>
          <a:custGeom>
            <a:avLst/>
            <a:gdLst/>
            <a:ahLst/>
            <a:cxnLst/>
            <a:rect l="l" t="t" r="r" b="b"/>
            <a:pathLst>
              <a:path w="2467338" h="1884430">
                <a:moveTo>
                  <a:pt x="0" y="0"/>
                </a:moveTo>
                <a:lnTo>
                  <a:pt x="2467338" y="0"/>
                </a:lnTo>
                <a:lnTo>
                  <a:pt x="2467338" y="1884430"/>
                </a:lnTo>
                <a:lnTo>
                  <a:pt x="0" y="1884430"/>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028700" y="394336"/>
            <a:ext cx="5746418"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Hidden Confounding as an Opportunity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44569" y="4190467"/>
            <a:ext cx="16198862" cy="1810817"/>
          </a:xfrm>
          <a:prstGeom prst="rect">
            <a:avLst/>
          </a:prstGeom>
        </p:spPr>
        <p:txBody>
          <a:bodyPr lIns="0" tIns="0" rIns="0" bIns="0" rtlCol="0" anchor="t">
            <a:spAutoFit/>
          </a:bodyPr>
          <a:lstStyle/>
          <a:p>
            <a:pPr algn="l">
              <a:lnSpc>
                <a:spcPts val="7291"/>
              </a:lnSpc>
            </a:pPr>
            <a:r>
              <a:rPr lang="en-US" sz="5208" dirty="0">
                <a:solidFill>
                  <a:srgbClr val="000000"/>
                </a:solidFill>
                <a:latin typeface="Outfit"/>
                <a:ea typeface="Outfit"/>
                <a:cs typeface="Outfit"/>
                <a:sym typeface="Outfit"/>
              </a:rPr>
              <a:t>In some ways, it’s </a:t>
            </a:r>
            <a:r>
              <a:rPr lang="en-US" sz="5208" b="1" dirty="0">
                <a:solidFill>
                  <a:srgbClr val="000000"/>
                </a:solidFill>
                <a:latin typeface="Outfit Bold"/>
                <a:ea typeface="Outfit Bold"/>
                <a:cs typeface="Outfit Bold"/>
                <a:sym typeface="Outfit Bold"/>
              </a:rPr>
              <a:t>similar </a:t>
            </a:r>
            <a:r>
              <a:rPr lang="en-US" sz="5208" dirty="0">
                <a:solidFill>
                  <a:srgbClr val="000000"/>
                </a:solidFill>
                <a:latin typeface="Outfit"/>
                <a:ea typeface="Outfit"/>
                <a:cs typeface="Outfit"/>
                <a:sym typeface="Outfit"/>
              </a:rPr>
              <a:t>to using </a:t>
            </a:r>
            <a:r>
              <a:rPr lang="en-US" sz="5208" b="1" dirty="0">
                <a:solidFill>
                  <a:srgbClr val="000000"/>
                </a:solidFill>
                <a:latin typeface="Outfit Bold"/>
                <a:ea typeface="Outfit Bold"/>
                <a:cs typeface="Outfit Bold"/>
                <a:sym typeface="Outfit Bold"/>
              </a:rPr>
              <a:t>confidence intervals</a:t>
            </a:r>
            <a:r>
              <a:rPr lang="en-US" sz="5208" dirty="0">
                <a:solidFill>
                  <a:srgbClr val="000000"/>
                </a:solidFill>
                <a:latin typeface="Outfit"/>
                <a:ea typeface="Outfit"/>
                <a:cs typeface="Outfit"/>
                <a:sym typeface="Outfit"/>
              </a:rPr>
              <a:t> or </a:t>
            </a:r>
            <a:r>
              <a:rPr lang="en-US" sz="5208" b="1" dirty="0">
                <a:solidFill>
                  <a:srgbClr val="000000"/>
                </a:solidFill>
                <a:latin typeface="Outfit Bold"/>
                <a:ea typeface="Outfit Bold"/>
                <a:cs typeface="Outfit Bold"/>
                <a:sym typeface="Outfit Bold"/>
              </a:rPr>
              <a:t>predictive sets</a:t>
            </a:r>
            <a:r>
              <a:rPr lang="en-US" sz="5208" dirty="0">
                <a:solidFill>
                  <a:srgbClr val="000000"/>
                </a:solidFill>
                <a:latin typeface="Outfit"/>
                <a:ea typeface="Outfit"/>
                <a:cs typeface="Outfit"/>
                <a:sym typeface="Outfit"/>
              </a:rPr>
              <a:t> in </a:t>
            </a:r>
            <a:r>
              <a:rPr lang="en-US" sz="5208" b="1" dirty="0">
                <a:solidFill>
                  <a:srgbClr val="000000"/>
                </a:solidFill>
                <a:latin typeface="Outfit Bold"/>
                <a:ea typeface="Outfit Bold"/>
                <a:cs typeface="Outfit Bold"/>
                <a:sym typeface="Outfit Bold"/>
              </a:rPr>
              <a:t>conformal prediction.</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97</a:t>
            </a:r>
          </a:p>
        </p:txBody>
      </p:sp>
      <p:sp>
        <p:nvSpPr>
          <p:cNvPr id="10" name="Freeform 10"/>
          <p:cNvSpPr/>
          <p:nvPr/>
        </p:nvSpPr>
        <p:spPr>
          <a:xfrm>
            <a:off x="983005" y="1492244"/>
            <a:ext cx="2467338" cy="1884430"/>
          </a:xfrm>
          <a:custGeom>
            <a:avLst/>
            <a:gdLst/>
            <a:ahLst/>
            <a:cxnLst/>
            <a:rect l="l" t="t" r="r" b="b"/>
            <a:pathLst>
              <a:path w="2467338" h="1884430">
                <a:moveTo>
                  <a:pt x="0" y="0"/>
                </a:moveTo>
                <a:lnTo>
                  <a:pt x="2467338" y="0"/>
                </a:lnTo>
                <a:lnTo>
                  <a:pt x="2467338" y="1884430"/>
                </a:lnTo>
                <a:lnTo>
                  <a:pt x="0" y="1884430"/>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028700" y="394336"/>
            <a:ext cx="5746418"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Hidden Confounding as an Opportunity</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18095" r="-18095"/>
              </a:stretch>
            </a:blipFill>
          </p:spPr>
          <p:txBody>
            <a:bodyPr/>
            <a:lstStyle/>
            <a:p>
              <a:endParaRPr lang="en-US"/>
            </a:p>
          </p:txBody>
        </p:sp>
      </p:grpSp>
      <p:sp>
        <p:nvSpPr>
          <p:cNvPr id="4" name="TextBox 4"/>
          <p:cNvSpPr txBox="1"/>
          <p:nvPr/>
        </p:nvSpPr>
        <p:spPr>
          <a:xfrm>
            <a:off x="1028700" y="4346575"/>
            <a:ext cx="12034172" cy="3670275"/>
          </a:xfrm>
          <a:prstGeom prst="rect">
            <a:avLst/>
          </a:prstGeom>
        </p:spPr>
        <p:txBody>
          <a:bodyPr lIns="0" tIns="0" rIns="0" bIns="0" rtlCol="0" anchor="t">
            <a:spAutoFit/>
          </a:bodyPr>
          <a:lstStyle/>
          <a:p>
            <a:pPr algn="l">
              <a:lnSpc>
                <a:spcPts val="9799"/>
              </a:lnSpc>
            </a:pPr>
            <a:r>
              <a:rPr lang="en-US" sz="6998">
                <a:solidFill>
                  <a:srgbClr val="FFFFFF"/>
                </a:solidFill>
                <a:latin typeface="Outfit"/>
                <a:ea typeface="Outfit"/>
                <a:cs typeface="Outfit"/>
                <a:sym typeface="Outfit"/>
              </a:rPr>
              <a:t>Section 04: </a:t>
            </a:r>
            <a:r>
              <a:rPr lang="en-US" sz="6998" b="1">
                <a:solidFill>
                  <a:srgbClr val="FFFFFF"/>
                </a:solidFill>
                <a:latin typeface="Outfit Bold"/>
                <a:ea typeface="Outfit Bold"/>
                <a:cs typeface="Outfit Bold"/>
                <a:sym typeface="Outfit Bold"/>
              </a:rPr>
              <a:t>3 Ways of Zen – Rethinking Hidden Confounding</a:t>
            </a:r>
          </a:p>
        </p:txBody>
      </p:sp>
      <p:grpSp>
        <p:nvGrpSpPr>
          <p:cNvPr id="5" name="Group 5"/>
          <p:cNvGrpSpPr/>
          <p:nvPr/>
        </p:nvGrpSpPr>
        <p:grpSpPr>
          <a:xfrm>
            <a:off x="1009650" y="4252160"/>
            <a:ext cx="11399520" cy="38100"/>
            <a:chOff x="0" y="0"/>
            <a:chExt cx="15199360" cy="50800"/>
          </a:xfrm>
        </p:grpSpPr>
        <p:sp>
          <p:nvSpPr>
            <p:cNvPr id="6" name="Freeform 6"/>
            <p:cNvSpPr/>
            <p:nvPr/>
          </p:nvSpPr>
          <p:spPr>
            <a:xfrm>
              <a:off x="25400" y="0"/>
              <a:ext cx="15148561" cy="50800"/>
            </a:xfrm>
            <a:custGeom>
              <a:avLst/>
              <a:gdLst/>
              <a:ahLst/>
              <a:cxnLst/>
              <a:rect l="l" t="t" r="r" b="b"/>
              <a:pathLst>
                <a:path w="15148561" h="50800">
                  <a:moveTo>
                    <a:pt x="0" y="0"/>
                  </a:moveTo>
                  <a:lnTo>
                    <a:pt x="15148561" y="0"/>
                  </a:lnTo>
                  <a:lnTo>
                    <a:pt x="15148561" y="50800"/>
                  </a:lnTo>
                  <a:lnTo>
                    <a:pt x="0" y="50800"/>
                  </a:lnTo>
                  <a:close/>
                </a:path>
              </a:pathLst>
            </a:custGeom>
            <a:solidFill>
              <a:srgbClr val="FFFFFF"/>
            </a:solidFill>
          </p:spPr>
          <p:txBody>
            <a:bodyPr/>
            <a:lstStyle/>
            <a:p>
              <a:endParaRPr lang="en-US"/>
            </a:p>
          </p:txBody>
        </p:sp>
      </p:grpSp>
      <p:sp>
        <p:nvSpPr>
          <p:cNvPr id="7" name="Freeform 7"/>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t="-30337" b="-30337"/>
            </a:stretch>
          </a:blipFill>
        </p:spPr>
        <p:txBody>
          <a:bodyPr/>
          <a:lstStyle/>
          <a:p>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1009650"/>
            <a:ext cx="16268700" cy="38100"/>
            <a:chOff x="0" y="0"/>
            <a:chExt cx="21691600" cy="50800"/>
          </a:xfrm>
        </p:grpSpPr>
        <p:sp>
          <p:nvSpPr>
            <p:cNvPr id="3" name="Freeform 3"/>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grpSp>
        <p:nvGrpSpPr>
          <p:cNvPr id="4" name="Group 4"/>
          <p:cNvGrpSpPr/>
          <p:nvPr/>
        </p:nvGrpSpPr>
        <p:grpSpPr>
          <a:xfrm>
            <a:off x="1009650" y="9258300"/>
            <a:ext cx="16268700" cy="38100"/>
            <a:chOff x="0" y="0"/>
            <a:chExt cx="21691600" cy="50800"/>
          </a:xfrm>
        </p:grpSpPr>
        <p:sp>
          <p:nvSpPr>
            <p:cNvPr id="5" name="Freeform 5"/>
            <p:cNvSpPr/>
            <p:nvPr/>
          </p:nvSpPr>
          <p:spPr>
            <a:xfrm>
              <a:off x="25400" y="0"/>
              <a:ext cx="21640800" cy="50800"/>
            </a:xfrm>
            <a:custGeom>
              <a:avLst/>
              <a:gdLst/>
              <a:ahLst/>
              <a:cxnLst/>
              <a:rect l="l" t="t" r="r" b="b"/>
              <a:pathLst>
                <a:path w="21640800" h="50800">
                  <a:moveTo>
                    <a:pt x="0" y="0"/>
                  </a:moveTo>
                  <a:lnTo>
                    <a:pt x="21640800" y="0"/>
                  </a:lnTo>
                  <a:lnTo>
                    <a:pt x="21640800" y="50800"/>
                  </a:lnTo>
                  <a:lnTo>
                    <a:pt x="0" y="50800"/>
                  </a:lnTo>
                  <a:close/>
                </a:path>
              </a:pathLst>
            </a:custGeom>
            <a:solidFill>
              <a:srgbClr val="000000"/>
            </a:solidFill>
          </p:spPr>
          <p:txBody>
            <a:bodyPr/>
            <a:lstStyle/>
            <a:p>
              <a:endParaRPr lang="en-US"/>
            </a:p>
          </p:txBody>
        </p:sp>
      </p:grpSp>
      <p:sp>
        <p:nvSpPr>
          <p:cNvPr id="6" name="Freeform 6"/>
          <p:cNvSpPr/>
          <p:nvPr/>
        </p:nvSpPr>
        <p:spPr>
          <a:xfrm>
            <a:off x="16363515" y="505438"/>
            <a:ext cx="864047" cy="491487"/>
          </a:xfrm>
          <a:custGeom>
            <a:avLst/>
            <a:gdLst/>
            <a:ahLst/>
            <a:cxnLst/>
            <a:rect l="l" t="t" r="r" b="b"/>
            <a:pathLst>
              <a:path w="864047" h="491487">
                <a:moveTo>
                  <a:pt x="0" y="0"/>
                </a:moveTo>
                <a:lnTo>
                  <a:pt x="864047" y="0"/>
                </a:lnTo>
                <a:lnTo>
                  <a:pt x="864047" y="491487"/>
                </a:lnTo>
                <a:lnTo>
                  <a:pt x="0" y="491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3659252"/>
            <a:ext cx="10034559" cy="2635250"/>
          </a:xfrm>
          <a:prstGeom prst="rect">
            <a:avLst/>
          </a:prstGeom>
        </p:spPr>
        <p:txBody>
          <a:bodyPr lIns="0" tIns="0" rIns="0" bIns="0" rtlCol="0" anchor="t">
            <a:spAutoFit/>
          </a:bodyPr>
          <a:lstStyle/>
          <a:p>
            <a:pPr algn="l">
              <a:lnSpc>
                <a:spcPts val="7000"/>
              </a:lnSpc>
            </a:pPr>
            <a:r>
              <a:rPr lang="en-US" sz="5000" b="1">
                <a:solidFill>
                  <a:srgbClr val="000000"/>
                </a:solidFill>
                <a:latin typeface="Outfit Bold"/>
                <a:ea typeface="Outfit Bold"/>
                <a:cs typeface="Outfit Bold"/>
                <a:sym typeface="Outfit Bold"/>
              </a:rPr>
              <a:t>So...</a:t>
            </a:r>
          </a:p>
          <a:p>
            <a:pPr algn="l">
              <a:lnSpc>
                <a:spcPts val="7000"/>
              </a:lnSpc>
            </a:pPr>
            <a:endParaRPr lang="en-US" sz="5000" b="1">
              <a:solidFill>
                <a:srgbClr val="000000"/>
              </a:solidFill>
              <a:latin typeface="Outfit Bold"/>
              <a:ea typeface="Outfit Bold"/>
              <a:cs typeface="Outfit Bold"/>
              <a:sym typeface="Outfit Bold"/>
            </a:endParaRPr>
          </a:p>
          <a:p>
            <a:pPr algn="l">
              <a:lnSpc>
                <a:spcPts val="7000"/>
              </a:lnSpc>
            </a:pPr>
            <a:r>
              <a:rPr lang="en-US" sz="4999" b="1">
                <a:solidFill>
                  <a:srgbClr val="000000"/>
                </a:solidFill>
                <a:latin typeface="Outfit Bold"/>
                <a:ea typeface="Outfit Bold"/>
                <a:cs typeface="Outfit Bold"/>
                <a:sym typeface="Outfit Bold"/>
              </a:rPr>
              <a:t>How to embrace it?</a:t>
            </a:r>
          </a:p>
        </p:txBody>
      </p:sp>
      <p:sp>
        <p:nvSpPr>
          <p:cNvPr id="8" name="TextBox 8"/>
          <p:cNvSpPr txBox="1"/>
          <p:nvPr/>
        </p:nvSpPr>
        <p:spPr>
          <a:xfrm>
            <a:off x="16882846" y="9058275"/>
            <a:ext cx="376454" cy="1010920"/>
          </a:xfrm>
          <a:prstGeom prst="rect">
            <a:avLst/>
          </a:prstGeom>
        </p:spPr>
        <p:txBody>
          <a:bodyPr lIns="0" tIns="0" rIns="0" bIns="0" rtlCol="0" anchor="t">
            <a:spAutoFit/>
          </a:bodyPr>
          <a:lstStyle/>
          <a:p>
            <a:pPr algn="ctr">
              <a:lnSpc>
                <a:spcPts val="7278"/>
              </a:lnSpc>
            </a:pPr>
            <a:r>
              <a:rPr lang="en-US" sz="5198" b="1">
                <a:solidFill>
                  <a:srgbClr val="F97141"/>
                </a:solidFill>
                <a:latin typeface="Arimo Bold"/>
                <a:ea typeface="Arimo Bold"/>
                <a:cs typeface="Arimo Bold"/>
                <a:sym typeface="Arimo Bold"/>
              </a:rPr>
              <a:t>&gt;</a:t>
            </a:r>
          </a:p>
        </p:txBody>
      </p:sp>
      <p:sp>
        <p:nvSpPr>
          <p:cNvPr id="9" name="TextBox 9"/>
          <p:cNvSpPr txBox="1"/>
          <p:nvPr/>
        </p:nvSpPr>
        <p:spPr>
          <a:xfrm>
            <a:off x="1028700" y="9349424"/>
            <a:ext cx="1025595" cy="405892"/>
          </a:xfrm>
          <a:prstGeom prst="rect">
            <a:avLst/>
          </a:prstGeom>
        </p:spPr>
        <p:txBody>
          <a:bodyPr lIns="0" tIns="0" rIns="0" bIns="0" rtlCol="0" anchor="t">
            <a:spAutoFit/>
          </a:bodyPr>
          <a:lstStyle/>
          <a:p>
            <a:pPr algn="l">
              <a:lnSpc>
                <a:spcPts val="3358"/>
              </a:lnSpc>
            </a:pPr>
            <a:r>
              <a:rPr lang="en-US" sz="2400" dirty="0">
                <a:solidFill>
                  <a:srgbClr val="000000"/>
                </a:solidFill>
                <a:latin typeface="Outfit"/>
                <a:ea typeface="Outfit"/>
                <a:cs typeface="Outfit"/>
                <a:sym typeface="Outfit"/>
              </a:rPr>
              <a:t>Pg: 99</a:t>
            </a:r>
          </a:p>
        </p:txBody>
      </p:sp>
      <p:sp>
        <p:nvSpPr>
          <p:cNvPr id="10" name="TextBox 10"/>
          <p:cNvSpPr txBox="1"/>
          <p:nvPr/>
        </p:nvSpPr>
        <p:spPr>
          <a:xfrm>
            <a:off x="1028700" y="394336"/>
            <a:ext cx="6782659" cy="405892"/>
          </a:xfrm>
          <a:prstGeom prst="rect">
            <a:avLst/>
          </a:prstGeom>
        </p:spPr>
        <p:txBody>
          <a:bodyPr lIns="0" tIns="0" rIns="0" bIns="0" rtlCol="0" anchor="t">
            <a:spAutoFit/>
          </a:bodyPr>
          <a:lstStyle/>
          <a:p>
            <a:pPr algn="l">
              <a:lnSpc>
                <a:spcPts val="3358"/>
              </a:lnSpc>
            </a:pPr>
            <a:r>
              <a:rPr lang="en-US" sz="2400">
                <a:solidFill>
                  <a:srgbClr val="000000"/>
                </a:solidFill>
                <a:latin typeface="Outfit"/>
                <a:ea typeface="Outfit"/>
                <a:cs typeface="Outfit"/>
                <a:sym typeface="Outfit"/>
              </a:rPr>
              <a:t>3 Ways of Zen – Rethinking Hidden Confounding</a:t>
            </a:r>
          </a:p>
        </p:txBody>
      </p:sp>
      <p:sp>
        <p:nvSpPr>
          <p:cNvPr id="11" name="Freeform 11"/>
          <p:cNvSpPr/>
          <p:nvPr/>
        </p:nvSpPr>
        <p:spPr>
          <a:xfrm>
            <a:off x="12306289" y="4210810"/>
            <a:ext cx="2467338" cy="1884430"/>
          </a:xfrm>
          <a:custGeom>
            <a:avLst/>
            <a:gdLst/>
            <a:ahLst/>
            <a:cxnLst/>
            <a:rect l="l" t="t" r="r" b="b"/>
            <a:pathLst>
              <a:path w="2467338" h="1884430">
                <a:moveTo>
                  <a:pt x="0" y="0"/>
                </a:moveTo>
                <a:lnTo>
                  <a:pt x="2467339" y="0"/>
                </a:lnTo>
                <a:lnTo>
                  <a:pt x="2467339" y="1884430"/>
                </a:lnTo>
                <a:lnTo>
                  <a:pt x="0" y="1884430"/>
                </a:lnTo>
                <a:lnTo>
                  <a:pt x="0" y="0"/>
                </a:lnTo>
                <a:close/>
              </a:path>
            </a:pathLst>
          </a:custGeom>
          <a:blipFill>
            <a:blip r:embed="rId5"/>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arly_x0020_Access xmlns="53292dda-03c3-4977-bff8-bb8e9ba9cad7">false</Early_x0020_Access>
    <Priority xmlns="53292dda-03c3-4977-bff8-bb8e9ba9cad7">false</Priority>
    <DaysAllocated xmlns="53292dda-03c3-4977-bff8-bb8e9ba9cad7">1</DaysAllocated>
    <Process xmlns="53292dda-03c3-4977-bff8-bb8e9ba9cad7">CE</Process>
    <SafisComment xmlns="53292dda-03c3-4977-bff8-bb8e9ba9cad7" xsi:nil="true"/>
    <TaxCatchAll xmlns="c866c9ed-2f7a-4860-bf57-8153ff3a210a" xsi:nil="true"/>
    <PageCount xmlns="53292dda-03c3-4977-bff8-bb8e9ba9cad7" xsi:nil="true"/>
    <Notes0 xmlns="53292dda-03c3-4977-bff8-bb8e9ba9cad7" xsi:nil="true"/>
    <TR_x0020_Name_x0020_1 xmlns="53292dda-03c3-4977-bff8-bb8e9ba9cad7" xsi:nil="true"/>
    <Reviewer xmlns="53292dda-03c3-4977-bff8-bb8e9ba9cad7" xsi:nil="true"/>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Asset_x0020_Type xmlns="53292dda-03c3-4977-bff8-bb8e9ba9cad7" xsi:nil="true"/>
    <Category xmlns="53292dda-03c3-4977-bff8-bb8e9ba9cad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82D08C-B711-4E29-A42B-12F7176FC93E}">
  <ds:schemaRefs>
    <ds:schemaRef ds:uri="http://schemas.microsoft.com/sharepoint/v3/contenttype/forms"/>
  </ds:schemaRefs>
</ds:datastoreItem>
</file>

<file path=customXml/itemProps2.xml><?xml version="1.0" encoding="utf-8"?>
<ds:datastoreItem xmlns:ds="http://schemas.openxmlformats.org/officeDocument/2006/customXml" ds:itemID="{C8342D0E-E3B5-4536-9A75-7961BE24D69F}">
  <ds:schemaRefs>
    <ds:schemaRef ds:uri="http://schemas.microsoft.com/office/2006/metadata/properties"/>
    <ds:schemaRef ds:uri="http://schemas.microsoft.com/office/infopath/2007/PartnerControls"/>
    <ds:schemaRef ds:uri="53292dda-03c3-4977-bff8-bb8e9ba9cad7"/>
    <ds:schemaRef ds:uri="c866c9ed-2f7a-4860-bf57-8153ff3a210a"/>
  </ds:schemaRefs>
</ds:datastoreItem>
</file>

<file path=customXml/itemProps3.xml><?xml version="1.0" encoding="utf-8"?>
<ds:datastoreItem xmlns:ds="http://schemas.openxmlformats.org/officeDocument/2006/customXml" ds:itemID="{FE9B5C25-BBB9-4054-BF46-2B2118C558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227</TotalTime>
  <Words>1570</Words>
  <Application>Microsoft Office PowerPoint</Application>
  <PresentationFormat>Custom</PresentationFormat>
  <Paragraphs>480</Paragraphs>
  <Slides>116</Slides>
  <Notes>34</Notes>
  <HiddenSlides>0</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2025-07 Packt ML Summit 2025 - Aleksander Molak</dc:title>
  <cp:lastModifiedBy>Aleksander Molak</cp:lastModifiedBy>
  <cp:revision>37</cp:revision>
  <dcterms:created xsi:type="dcterms:W3CDTF">2006-08-16T00:00:00Z</dcterms:created>
  <dcterms:modified xsi:type="dcterms:W3CDTF">2025-07-17T08:02:18Z</dcterms:modified>
  <dc:identifier>DAGsi5X3Jbw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Order">
    <vt:lpwstr>410100.000000000</vt:lpwstr>
  </property>
  <property fmtid="{D5CDD505-2E9C-101B-9397-08002B2CF9AE}" pid="4" name="MediaServiceImageTags">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